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0" r:id="rId37"/>
    <p:sldId id="292" r:id="rId38"/>
    <p:sldId id="293" r:id="rId39"/>
    <p:sldId id="294" r:id="rId40"/>
    <p:sldId id="296" r:id="rId41"/>
    <p:sldId id="295" r:id="rId42"/>
    <p:sldId id="297" r:id="rId43"/>
    <p:sldId id="298" r:id="rId44"/>
    <p:sldId id="299" r:id="rId45"/>
    <p:sldId id="300" r:id="rId46"/>
    <p:sldId id="301" r:id="rId47"/>
    <p:sldId id="302" r:id="rId48"/>
    <p:sldId id="303" r:id="rId49"/>
    <p:sldId id="306" r:id="rId50"/>
    <p:sldId id="304" r:id="rId51"/>
    <p:sldId id="305"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9144000" cy="5143500" type="screen16x9"/>
  <p:notesSz cx="6858000" cy="9144000"/>
  <p:embeddedFontLst>
    <p:embeddedFont>
      <p:font typeface="Exo 2" panose="020B0604020202020204" charset="0"/>
      <p:regular r:id="rId76"/>
      <p:bold r:id="rId77"/>
      <p:italic r:id="rId78"/>
      <p:boldItalic r:id="rId79"/>
    </p:embeddedFont>
    <p:embeddedFont>
      <p:font typeface="Exo 2 Light" panose="020B0604020202020204" charset="0"/>
      <p:regular r:id="rId80"/>
      <p:bold r:id="rId81"/>
      <p:italic r:id="rId82"/>
      <p:boldItalic r:id="rId83"/>
    </p:embeddedFont>
    <p:embeddedFont>
      <p:font typeface="Fira Sans Extra Condensed Medium" panose="020B0604020202020204" charset="0"/>
      <p:regular r:id="rId84"/>
      <p:bold r:id="rId85"/>
      <p:italic r:id="rId86"/>
      <p:boldItalic r:id="rId87"/>
    </p:embeddedFont>
    <p:embeddedFont>
      <p:font typeface="Nunito Light" pitchFamily="2" charset="0"/>
      <p:regular r:id="rId88"/>
      <p:italic r:id="rId89"/>
    </p:embeddedFont>
    <p:embeddedFont>
      <p:font typeface="Roboto Condensed" panose="02000000000000000000" pitchFamily="2" charset="0"/>
      <p:regular r:id="rId90"/>
      <p:bold r:id="rId91"/>
      <p:italic r:id="rId92"/>
      <p:boldItalic r:id="rId93"/>
    </p:embeddedFont>
    <p:embeddedFont>
      <p:font typeface="Roboto Condensed Light" panose="02000000000000000000" pitchFamily="2"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8ED422-EE06-4976-9DEC-CC3202AD3646}">
  <a:tblStyle styleId="{948ED422-EE06-4976-9DEC-CC3202AD36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C3E872-7510-4E5F-A7BB-0F92F6692B2A}"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55" autoAdjust="0"/>
  </p:normalViewPr>
  <p:slideViewPr>
    <p:cSldViewPr snapToGrid="0">
      <p:cViewPr varScale="1">
        <p:scale>
          <a:sx n="80" d="100"/>
          <a:sy n="80" d="100"/>
        </p:scale>
        <p:origin x="1522"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8.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841c1e55d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841c1e55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Hello</a:t>
            </a:r>
          </a:p>
          <a:p>
            <a:pPr marL="0" lvl="0" indent="0" algn="l" rtl="0">
              <a:spcBef>
                <a:spcPts val="0"/>
              </a:spcBef>
              <a:spcAft>
                <a:spcPts val="0"/>
              </a:spcAft>
              <a:buNone/>
            </a:pPr>
            <a:r>
              <a:rPr lang="en-MY" dirty="0"/>
              <a:t>I am Ayat Abdulaziz Gaber Al-Khulaqi,</a:t>
            </a:r>
          </a:p>
          <a:p>
            <a:pPr marL="0" lvl="0" indent="0" algn="l" rtl="0">
              <a:spcBef>
                <a:spcPts val="0"/>
              </a:spcBef>
              <a:spcAft>
                <a:spcPts val="0"/>
              </a:spcAft>
              <a:buNone/>
            </a:pPr>
            <a:r>
              <a:rPr lang="en-MY" dirty="0"/>
              <a:t>For the assignment I picked to do image classification of 100 sports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2841c1e55d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2841c1e55d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841c1e55d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2841c1e55d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steps needed to display the class distribution for each dataset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1. Each dataset is unbatched, which splits the elements of a dataset into multiple elements. The unbatched removes all the batches and it gives all samples one after another.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2. Then as_numpy_iterator returns an iterator that converts all elements of the dataset to numpy. </a:t>
            </a:r>
          </a:p>
          <a:p>
            <a:pPr marL="0" lvl="0" indent="0" algn="l" rtl="0">
              <a:spcBef>
                <a:spcPts val="0"/>
              </a:spcBef>
              <a:spcAft>
                <a:spcPts val="0"/>
              </a:spcAft>
              <a:buNone/>
            </a:pPr>
            <a:r>
              <a:rPr lang="en-US" dirty="0"/>
              <a:t>Then list() is used to form a list of all individual samples, from the list we form a numpy array.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3. Np.unique finds the unique elements of an array. After that the first column of the numpy array which contains the class name is used in Np.unique. The count is used in the second argument in Np.unique, which counts the number of images in each class.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Lastly, matplotlib.pyplot (plt) is used to plot the bar graph for each dataset as shown in (Figure 3.9 - Figure 3.14). Note that in Valid and Testing dataset classes have only 5 images.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841c1e55d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841c1e55d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So, here it displays the </a:t>
            </a:r>
            <a:r>
              <a:rPr lang="en-MY" dirty="0" err="1"/>
              <a:t>numberof</a:t>
            </a:r>
            <a:r>
              <a:rPr lang="en-MY" dirty="0"/>
              <a:t> images in each class, the total images are 13752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841c1e55d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841c1e55d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841c1e55d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841c1e55d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2841c1e55d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2841c1e55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2841c1e55d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2841c1e55d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2841c1e55d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2841c1e55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2841c1e55d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2841c1e55d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841c1e55d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2841c1e55d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841c1e55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2841c1e55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841c1e55d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2841c1e55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841c1e55d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2841c1e55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841c1e55d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841c1e55d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2841c1e55d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2841c1e55d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base is set to be not trainable, so all children layers become non-trainable, as seen in (Figure 4.4).</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2841c1e55d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2841c1e55d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global average pooling 2D layer takes a tensor of the size input width * input height * input channels and computes the average value of all values across the whole matrix for each 22 of the input channels. The first input channel sum is 80 divided by the matrix size (4*4), so the output is 5 as seen in (Figure 4.5 ).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2841c1e55d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2841c1e55d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dense layer is used to create fully connected layers, in which every output depends on every input as shown in (Figure 4.6).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841c1e55d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2841c1e55d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dropout layer randomly sets the outgoing edges of hidden units to 0 at each update of the training phase, which is used to prevent the possibility of overfitting as seen in (Figure 4.7).</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2841c1e55d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2841c1e55d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2841c1e55d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2841c1e55d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2841c1e55d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2841c1e55d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2841c1e55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2841c1e55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So, this in presentation, I am going to discuss these 6 points</a:t>
            </a:r>
          </a:p>
          <a:p>
            <a:pPr marL="0" lvl="0" indent="0" algn="l" rtl="0">
              <a:spcBef>
                <a:spcPts val="0"/>
              </a:spcBef>
              <a:spcAft>
                <a:spcPts val="0"/>
              </a:spcAft>
              <a:buNone/>
            </a:pPr>
            <a:r>
              <a:rPr lang="en-MY" dirty="0"/>
              <a:t>(mention the six points)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2841c1e55d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2841c1e55d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total parameters after Global Average Pooling 2D Layer is 0 parameter because the layer does not learn anything, however it reduces the complexity of the model and to extract local features by finding the average values of each input channel as seen in (Figure 4.5).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calculate the total parameters is to all parameters for each layer type. The total for non-trainable parameters is 2,257,984 parameters because the base is set to be not trainable, so all children layers become non-trainable, as seen in (Figure 4.4).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The number of trainable parameters is total parameters subtracted by non-trainable parameters (2,677,412 - 2,257,984) which equals 419,428.</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2841c1e55d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2841c1e55d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2841c1e55d_0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2841c1e55d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2841c1e55d_0_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2841c1e55d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2841c1e55d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2841c1e55d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2841c1e55d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2841c1e55d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2841c1e55d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2841c1e55d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2841c1e55d_0_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2841c1e55d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841c1e55d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841c1e55d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841c1e55d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2841c1e55d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841c1e55d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841c1e55d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The 100 sports dataset was from Kaggle website, the image classification was done using </a:t>
            </a:r>
            <a:r>
              <a:rPr lang="en-GB" sz="1100" dirty="0"/>
              <a:t>Convolutional Neural Network </a:t>
            </a:r>
            <a:r>
              <a:rPr lang="en-MY" dirty="0"/>
              <a:t>CNN and transfer learning.</a:t>
            </a:r>
          </a:p>
          <a:p>
            <a:pPr marL="0" lvl="0" indent="0" algn="l" rtl="0">
              <a:spcBef>
                <a:spcPts val="0"/>
              </a:spcBef>
              <a:spcAft>
                <a:spcPts val="0"/>
              </a:spcAft>
              <a:buNone/>
            </a:pPr>
            <a:r>
              <a:rPr lang="en-MY" dirty="0"/>
              <a:t>In transfer learning three architecture models was used, which are: </a:t>
            </a:r>
          </a:p>
          <a:p>
            <a:pPr marL="0" lvl="0" indent="0" algn="l" rtl="0">
              <a:spcBef>
                <a:spcPts val="0"/>
              </a:spcBef>
              <a:spcAft>
                <a:spcPts val="0"/>
              </a:spcAft>
              <a:buNone/>
            </a:pPr>
            <a:r>
              <a:rPr lang="en-MY" dirty="0"/>
              <a:t>	- MobileNetV2</a:t>
            </a:r>
          </a:p>
          <a:p>
            <a:pPr marL="0" lvl="0" indent="0" algn="l" rtl="0">
              <a:spcBef>
                <a:spcPts val="0"/>
              </a:spcBef>
              <a:spcAft>
                <a:spcPts val="0"/>
              </a:spcAft>
              <a:buNone/>
            </a:pPr>
            <a:r>
              <a:rPr lang="en-MY" dirty="0"/>
              <a:t>	- VGG19</a:t>
            </a:r>
          </a:p>
          <a:p>
            <a:pPr marL="0" lvl="0" indent="0" algn="l" rtl="0">
              <a:spcBef>
                <a:spcPts val="0"/>
              </a:spcBef>
              <a:spcAft>
                <a:spcPts val="0"/>
              </a:spcAft>
              <a:buNone/>
            </a:pPr>
            <a:r>
              <a:rPr lang="en-MY" dirty="0"/>
              <a:t>	- ResNet101V2</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2841c1e55d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2841c1e55d_0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2841c1e55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2841c1e55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2841c1e55d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2841c1e55d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841c1e55d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841c1e55d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2841c1e55d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2841c1e55d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2841c1e55d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2841c1e55d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2D convolution block is a layer which can be used to detect spatial features in an image, either working directly on the image data or on the output of previous convolution blocks.</a:t>
            </a:r>
          </a:p>
          <a:p>
            <a:pPr marL="0" lvl="0" indent="0" algn="l" rtl="0">
              <a:spcBef>
                <a:spcPts val="0"/>
              </a:spcBef>
              <a:spcAft>
                <a:spcPts val="0"/>
              </a:spcAft>
              <a:buNone/>
            </a:pPr>
            <a:r>
              <a:rPr lang="en-US" dirty="0"/>
              <a:t>Every block is consist of number of filters, where each filter is a height * width * channels matrix of trainable weights. As shown in (Figure 4.27), the filter channel is 3 * 3 ( height by width).</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2841c1e55d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2841c1e55d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Flatten the layer reshapes the tensor to have a shape that is equal to the number of elements contained in the tensor as illustrated in (Figure 4.28) .</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2841c1e55d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2841c1e55d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2D max pooling reduces the number of parameters, the size of data, the amount of computation needed, and it controls overfitting. As seen in (Figure 4.29), the max pooling block moves a rectangle over the incoming data, selecting the maximum in each certain window.</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2841c1e55d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2841c1e55d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2841c1e55d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2841c1e55d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841c1e55d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841c1e55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collection of sports images covering hundred different sports which contains 14,572 images in jpg format. </a:t>
            </a:r>
          </a:p>
          <a:p>
            <a:pPr marL="0" lvl="0" indent="0" algn="l" rtl="0">
              <a:spcBef>
                <a:spcPts val="0"/>
              </a:spcBef>
              <a:spcAft>
                <a:spcPts val="0"/>
              </a:spcAft>
              <a:buNone/>
            </a:pPr>
            <a:r>
              <a:rPr lang="en-US" dirty="0"/>
              <a:t>The data divide into three directories: train, test, and valid. </a:t>
            </a:r>
          </a:p>
          <a:p>
            <a:pPr marL="0" lvl="0" indent="0" algn="l" rtl="0">
              <a:spcBef>
                <a:spcPts val="0"/>
              </a:spcBef>
              <a:spcAft>
                <a:spcPts val="0"/>
              </a:spcAft>
              <a:buNone/>
            </a:pPr>
            <a:r>
              <a:rPr lang="en-US" dirty="0"/>
              <a:t>Images were converted to jpg format and resized to 224x224x3</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841c1e55d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2841c1e55d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rescalling</a:t>
            </a:r>
            <a:r>
              <a:rPr lang="en-US" dirty="0"/>
              <a:t> layer parameter is zero because the layer does not learn anything, however it rescales and offsets the values of a batch of image, the rescaling is equal 1./255 as illustrated in (Figure 4.25) so the inputs are in the [0, 1] range.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calculate the number of parameters in 2D convolution layer it needs the input channel number multiplied by kernel height multiplied by kernel width added by 1, lastly the final number of parameters multiplied by output channels number. </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2841c1e55d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2841c1e55d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2841c1e55d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2841c1e55d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2841c1e55d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2841c1e55d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2841c1e55d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2841c1e55d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2841c1e55d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2841c1e55d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2841c1e55d_0_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2841c1e55d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2841c1e55d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2841c1e55d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2841c1e55d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2841c1e55d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2841c1e55d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2841c1e55d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841c1e55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841c1e55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Under the pre-processing methods, I will be explaining (point out the 5 points), </a:t>
            </a:r>
          </a:p>
          <a:p>
            <a:pPr marL="0" lvl="0" indent="0" algn="l" rtl="0">
              <a:spcBef>
                <a:spcPts val="0"/>
              </a:spcBef>
              <a:spcAft>
                <a:spcPts val="0"/>
              </a:spcAft>
              <a:buNone/>
            </a:pPr>
            <a:r>
              <a:rPr lang="en-MY" dirty="0"/>
              <a:t>As I mentioned before that 100 sports dataset is from Kaggle so that explains for the point </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2841c1e55d_0_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2841c1e55d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2841c1e55d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2841c1e55d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2841c1e55d_0_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12841c1e55d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2841c1e55d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2841c1e55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2841c1e55d_0_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2841c1e55d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2841c1e55d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2841c1e55d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2841c1e55d_0_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2841c1e55d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2841c1e55d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2841c1e55d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12841c1e55d_0_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2841c1e55d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2841c1e55d_0_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2841c1e55d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841c1e55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2841c1e55d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Here are the libraries were used in the coding, for the layers for CNN and transfer learning had different set up of layers. </a:t>
            </a:r>
          </a:p>
          <a:p>
            <a:pPr marL="0" lvl="0" indent="0" algn="l" rtl="0">
              <a:spcBef>
                <a:spcPts val="0"/>
              </a:spcBef>
              <a:spcAft>
                <a:spcPts val="0"/>
              </a:spcAft>
              <a:buNone/>
            </a:pPr>
            <a:r>
              <a:rPr lang="en-MY" dirty="0"/>
              <a:t>Also to mention that in transfer learning I import other libraries for each architecture model.</a:t>
            </a: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2841c1e55d_0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2841c1e55d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2841c1e55d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12841c1e55d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2841c1e55d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2841c1e55d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2841c1e55d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2841c1e55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2841c1e55d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2841c1e55d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So the first step was to install Kaggle to be able downloading the dataset.</a:t>
            </a:r>
          </a:p>
          <a:p>
            <a:pPr marL="0" lvl="0" indent="0" algn="l" rtl="0">
              <a:spcBef>
                <a:spcPts val="0"/>
              </a:spcBef>
              <a:spcAft>
                <a:spcPts val="0"/>
              </a:spcAft>
              <a:buNone/>
            </a:pPr>
            <a:r>
              <a:rPr lang="en-MY" dirty="0"/>
              <a:t>Then from Kaggle website I generated the </a:t>
            </a:r>
            <a:r>
              <a:rPr lang="en-MY" dirty="0" err="1"/>
              <a:t>Kaggle.json</a:t>
            </a:r>
            <a:r>
              <a:rPr lang="en-MY" dirty="0"/>
              <a:t> file</a:t>
            </a:r>
          </a:p>
          <a:p>
            <a:pPr marL="0" lvl="0" indent="0" algn="l" rtl="0">
              <a:spcBef>
                <a:spcPts val="0"/>
              </a:spcBef>
              <a:spcAft>
                <a:spcPts val="0"/>
              </a:spcAft>
              <a:buNone/>
            </a:pPr>
            <a:r>
              <a:rPr lang="en-MY" dirty="0"/>
              <a:t>Then uploaded to my google </a:t>
            </a:r>
            <a:r>
              <a:rPr lang="en-MY" dirty="0" err="1"/>
              <a:t>colab</a:t>
            </a:r>
            <a:r>
              <a:rPr lang="en-MY" dirty="0"/>
              <a:t> </a:t>
            </a:r>
          </a:p>
          <a:p>
            <a:pPr marL="0" lvl="0" indent="0" algn="l" rtl="0">
              <a:spcBef>
                <a:spcPts val="0"/>
              </a:spcBef>
              <a:spcAft>
                <a:spcPts val="0"/>
              </a:spcAft>
              <a:buNone/>
            </a:pPr>
            <a:r>
              <a:rPr lang="en-MY" dirty="0"/>
              <a:t>Lastly was to download the dataset, to do that first I had to get the API from the Kaggle website then to download it</a:t>
            </a:r>
          </a:p>
          <a:p>
            <a:pPr marL="0" lvl="0" indent="0" algn="l" rtl="0">
              <a:spcBef>
                <a:spcPts val="0"/>
              </a:spcBef>
              <a:spcAft>
                <a:spcPts val="0"/>
              </a:spcAft>
              <a:buNone/>
            </a:pPr>
            <a:r>
              <a:rPr lang="en-MY" dirty="0"/>
              <a:t>Then I unzip the sport classification folder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841c1e55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841c1e55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The total number of class is set to be 100</a:t>
            </a:r>
          </a:p>
          <a:p>
            <a:pPr marL="0" lvl="0" indent="0" algn="l" rtl="0">
              <a:spcBef>
                <a:spcPts val="0"/>
              </a:spcBef>
              <a:spcAft>
                <a:spcPts val="0"/>
              </a:spcAft>
              <a:buNone/>
            </a:pPr>
            <a:r>
              <a:rPr lang="en-MY" dirty="0"/>
              <a:t>Batch size is set to be 64</a:t>
            </a:r>
          </a:p>
          <a:p>
            <a:pPr marL="0" lvl="0" indent="0" algn="l" rtl="0">
              <a:spcBef>
                <a:spcPts val="0"/>
              </a:spcBef>
              <a:spcAft>
                <a:spcPts val="0"/>
              </a:spcAft>
              <a:buNone/>
            </a:pPr>
            <a:r>
              <a:rPr lang="en-MY" dirty="0"/>
              <a:t>Image height and width is set to be 224</a:t>
            </a:r>
          </a:p>
          <a:p>
            <a:pPr marL="0" lvl="0" indent="0" algn="l" rtl="0">
              <a:spcBef>
                <a:spcPts val="0"/>
              </a:spcBef>
              <a:spcAft>
                <a:spcPts val="0"/>
              </a:spcAft>
              <a:buNone/>
            </a:pPr>
            <a:r>
              <a:rPr lang="en-MY" dirty="0"/>
              <a:t>These variables will be used throughout the coding</a:t>
            </a:r>
          </a:p>
          <a:p>
            <a:pPr marL="0" lvl="0" indent="0" algn="l" rtl="0">
              <a:spcBef>
                <a:spcPts val="0"/>
              </a:spcBef>
              <a:spcAft>
                <a:spcPts val="0"/>
              </a:spcAft>
              <a:buNone/>
            </a:pPr>
            <a:endParaRPr lang="en-MY" dirty="0"/>
          </a:p>
          <a:p>
            <a:pPr marL="0" lvl="0" indent="0" algn="l" rtl="0">
              <a:spcBef>
                <a:spcPts val="0"/>
              </a:spcBef>
              <a:spcAft>
                <a:spcPts val="0"/>
              </a:spcAft>
              <a:buNone/>
            </a:pPr>
            <a:r>
              <a:rPr lang="en-MY" dirty="0"/>
              <a:t>In second step was to set the dataset for each directory, the directories are train, valid and test,  first I created three variables for to set the path for each directory, which will be used to create the datasets as seen in step 2</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GB" sz="1000">
                <a:solidFill>
                  <a:srgbClr val="434343"/>
                </a:solidFill>
                <a:latin typeface="Roboto Condensed Light"/>
                <a:ea typeface="Roboto Condensed Light"/>
                <a:cs typeface="Roboto Condensed Light"/>
                <a:sym typeface="Roboto Condensed Light"/>
              </a:rPr>
              <a:t>CREDITS: This presentation template was created by </a:t>
            </a:r>
            <a:r>
              <a:rPr lang="en-GB"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GB" sz="1000">
                <a:solidFill>
                  <a:srgbClr val="434343"/>
                </a:solidFill>
                <a:latin typeface="Roboto Condensed Light"/>
                <a:ea typeface="Roboto Condensed Light"/>
                <a:cs typeface="Roboto Condensed Light"/>
                <a:sym typeface="Roboto Condensed Light"/>
              </a:rPr>
              <a:t>, including icons by </a:t>
            </a:r>
            <a:r>
              <a:rPr lang="en-GB"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GB" sz="1000">
                <a:solidFill>
                  <a:srgbClr val="434343"/>
                </a:solidFill>
                <a:latin typeface="Roboto Condensed Light"/>
                <a:ea typeface="Roboto Condensed Light"/>
                <a:cs typeface="Roboto Condensed Light"/>
                <a:sym typeface="Roboto Condensed Light"/>
              </a:rPr>
              <a:t>, and infographics &amp; images by </a:t>
            </a:r>
            <a:r>
              <a:rPr lang="en-GB"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GB"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GB"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39"/>
        <p:cNvGrpSpPr/>
        <p:nvPr/>
      </p:nvGrpSpPr>
      <p:grpSpPr>
        <a:xfrm>
          <a:off x="0" y="0"/>
          <a:ext cx="0" cy="0"/>
          <a:chOff x="0" y="0"/>
          <a:chExt cx="0" cy="0"/>
        </a:xfrm>
      </p:grpSpPr>
      <p:sp>
        <p:nvSpPr>
          <p:cNvPr id="140" name="Google Shape;140;p2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1" name="Google Shape;141;p2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2" name="Google Shape;142;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22.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5.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25.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5.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25.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0"/>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t>Image Classification of 100 sports</a:t>
            </a:r>
            <a:endParaRPr dirty="0"/>
          </a:p>
        </p:txBody>
      </p:sp>
      <p:sp>
        <p:nvSpPr>
          <p:cNvPr id="148" name="Google Shape;148;p30"/>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t>Group: ML2_T2120</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500" fill="hold"/>
                                        <p:tgtEl>
                                          <p:spTgt spid="147"/>
                                        </p:tgtEl>
                                        <p:attrNameLst>
                                          <p:attrName>ppt_x</p:attrName>
                                        </p:attrNameLst>
                                      </p:cBhvr>
                                      <p:tavLst>
                                        <p:tav tm="0">
                                          <p:val>
                                            <p:strVal val="#ppt_x"/>
                                          </p:val>
                                        </p:tav>
                                        <p:tav tm="100000">
                                          <p:val>
                                            <p:strVal val="#ppt_x"/>
                                          </p:val>
                                        </p:tav>
                                      </p:tavLst>
                                    </p:anim>
                                    <p:anim calcmode="lin" valueType="num">
                                      <p:cBhvr additive="base">
                                        <p:cTn id="8" dur="500" fill="hold"/>
                                        <p:tgtEl>
                                          <p:spTgt spid="1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8">
                                            <p:txEl>
                                              <p:pRg st="0" end="0"/>
                                            </p:txEl>
                                          </p:spTgt>
                                        </p:tgtEl>
                                        <p:attrNameLst>
                                          <p:attrName>style.visibility</p:attrName>
                                        </p:attrNameLst>
                                      </p:cBhvr>
                                      <p:to>
                                        <p:strVal val="visible"/>
                                      </p:to>
                                    </p:set>
                                    <p:anim calcmode="lin" valueType="num">
                                      <p:cBhvr additive="base">
                                        <p:cTn id="12"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Create tf.data.Dataset</a:t>
            </a:r>
            <a:endParaRPr/>
          </a:p>
        </p:txBody>
      </p:sp>
      <p:sp>
        <p:nvSpPr>
          <p:cNvPr id="209" name="Google Shape;209;p39"/>
          <p:cNvSpPr txBox="1"/>
          <p:nvPr/>
        </p:nvSpPr>
        <p:spPr>
          <a:xfrm>
            <a:off x="465175" y="1638563"/>
            <a:ext cx="540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3.</a:t>
            </a:r>
            <a:endParaRPr sz="2700" b="1">
              <a:solidFill>
                <a:schemeClr val="accent5"/>
              </a:solidFill>
              <a:latin typeface="Exo 2"/>
              <a:ea typeface="Exo 2"/>
              <a:cs typeface="Exo 2"/>
              <a:sym typeface="Exo 2"/>
            </a:endParaRPr>
          </a:p>
        </p:txBody>
      </p:sp>
      <p:pic>
        <p:nvPicPr>
          <p:cNvPr id="210" name="Google Shape;210;p39"/>
          <p:cNvPicPr preferRelativeResize="0"/>
          <p:nvPr/>
        </p:nvPicPr>
        <p:blipFill rotWithShape="1">
          <a:blip r:embed="rId3">
            <a:alphaModFix/>
          </a:blip>
          <a:srcRect r="54273"/>
          <a:stretch/>
        </p:blipFill>
        <p:spPr>
          <a:xfrm>
            <a:off x="1088250" y="1117925"/>
            <a:ext cx="4343400" cy="1838325"/>
          </a:xfrm>
          <a:prstGeom prst="rect">
            <a:avLst/>
          </a:prstGeom>
          <a:noFill/>
          <a:ln w="12700" cap="flat" cmpd="sng">
            <a:solidFill>
              <a:srgbClr val="B7B7B7"/>
            </a:solidFill>
            <a:prstDash val="solid"/>
            <a:miter lim="8000"/>
            <a:headEnd type="none" w="sm" len="sm"/>
            <a:tailEnd type="none" w="sm" len="sm"/>
          </a:ln>
        </p:spPr>
      </p:pic>
      <p:pic>
        <p:nvPicPr>
          <p:cNvPr id="211" name="Google Shape;211;p39"/>
          <p:cNvPicPr preferRelativeResize="0"/>
          <p:nvPr/>
        </p:nvPicPr>
        <p:blipFill rotWithShape="1">
          <a:blip r:embed="rId4">
            <a:alphaModFix/>
          </a:blip>
          <a:srcRect r="26573"/>
          <a:stretch/>
        </p:blipFill>
        <p:spPr>
          <a:xfrm>
            <a:off x="4391850" y="3205175"/>
            <a:ext cx="4105275" cy="1600200"/>
          </a:xfrm>
          <a:prstGeom prst="rect">
            <a:avLst/>
          </a:prstGeom>
          <a:noFill/>
          <a:ln w="12700" cap="flat" cmpd="sng">
            <a:solidFill>
              <a:srgbClr val="B7B7B7"/>
            </a:solidFill>
            <a:prstDash val="solid"/>
            <a:miter lim="8000"/>
            <a:headEnd type="none" w="sm" len="sm"/>
            <a:tailEnd type="none" w="sm" len="sm"/>
          </a:ln>
        </p:spPr>
      </p:pic>
      <p:sp>
        <p:nvSpPr>
          <p:cNvPr id="212" name="Google Shape;212;p39"/>
          <p:cNvSpPr txBox="1"/>
          <p:nvPr/>
        </p:nvSpPr>
        <p:spPr>
          <a:xfrm>
            <a:off x="3850950" y="3705113"/>
            <a:ext cx="540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4.</a:t>
            </a:r>
            <a:endParaRPr sz="2700" b="1">
              <a:solidFill>
                <a:schemeClr val="accent5"/>
              </a:solidFill>
              <a:latin typeface="Exo 2"/>
              <a:ea typeface="Exo 2"/>
              <a:cs typeface="Exo 2"/>
              <a:sym typeface="Exo 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Class Distribution</a:t>
            </a:r>
            <a:endParaRPr/>
          </a:p>
        </p:txBody>
      </p:sp>
      <p:sp>
        <p:nvSpPr>
          <p:cNvPr id="218" name="Google Shape;218;p40"/>
          <p:cNvSpPr txBox="1"/>
          <p:nvPr/>
        </p:nvSpPr>
        <p:spPr>
          <a:xfrm>
            <a:off x="1867400" y="3169400"/>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pic>
        <p:nvPicPr>
          <p:cNvPr id="219" name="Google Shape;219;p40"/>
          <p:cNvPicPr preferRelativeResize="0"/>
          <p:nvPr/>
        </p:nvPicPr>
        <p:blipFill>
          <a:blip r:embed="rId3">
            <a:alphaModFix/>
          </a:blip>
          <a:stretch>
            <a:fillRect/>
          </a:stretch>
        </p:blipFill>
        <p:spPr>
          <a:xfrm>
            <a:off x="2352675" y="2136050"/>
            <a:ext cx="4438650" cy="2667000"/>
          </a:xfrm>
          <a:prstGeom prst="rect">
            <a:avLst/>
          </a:prstGeom>
          <a:noFill/>
          <a:ln w="12700" cap="flat" cmpd="sng">
            <a:solidFill>
              <a:srgbClr val="B7B7B7"/>
            </a:solidFill>
            <a:prstDash val="solid"/>
            <a:miter lim="8000"/>
            <a:headEnd type="none" w="sm" len="sm"/>
            <a:tailEnd type="none" w="sm" len="sm"/>
          </a:ln>
        </p:spPr>
      </p:pic>
      <p:sp>
        <p:nvSpPr>
          <p:cNvPr id="220" name="Google Shape;220;p40"/>
          <p:cNvSpPr txBox="1"/>
          <p:nvPr/>
        </p:nvSpPr>
        <p:spPr>
          <a:xfrm>
            <a:off x="2352750" y="969025"/>
            <a:ext cx="44385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Class distribution in training set </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Class Distribution</a:t>
            </a:r>
            <a:endParaRPr/>
          </a:p>
        </p:txBody>
      </p:sp>
      <p:sp>
        <p:nvSpPr>
          <p:cNvPr id="226" name="Google Shape;226;p41"/>
          <p:cNvSpPr txBox="1"/>
          <p:nvPr/>
        </p:nvSpPr>
        <p:spPr>
          <a:xfrm>
            <a:off x="1469650" y="2984238"/>
            <a:ext cx="535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sp>
        <p:nvSpPr>
          <p:cNvPr id="227" name="Google Shape;227;p41"/>
          <p:cNvSpPr txBox="1"/>
          <p:nvPr/>
        </p:nvSpPr>
        <p:spPr>
          <a:xfrm>
            <a:off x="2300900" y="837350"/>
            <a:ext cx="4438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Class distribution in training set </a:t>
            </a:r>
            <a:endParaRPr sz="1800">
              <a:latin typeface="Roboto Condensed Light"/>
              <a:ea typeface="Roboto Condensed Light"/>
              <a:cs typeface="Roboto Condensed Light"/>
              <a:sym typeface="Roboto Condensed Light"/>
            </a:endParaRPr>
          </a:p>
        </p:txBody>
      </p:sp>
      <p:pic>
        <p:nvPicPr>
          <p:cNvPr id="228" name="Google Shape;228;p41"/>
          <p:cNvPicPr preferRelativeResize="0"/>
          <p:nvPr/>
        </p:nvPicPr>
        <p:blipFill>
          <a:blip r:embed="rId3">
            <a:alphaModFix/>
          </a:blip>
          <a:stretch>
            <a:fillRect/>
          </a:stretch>
        </p:blipFill>
        <p:spPr>
          <a:xfrm>
            <a:off x="2005150" y="1425273"/>
            <a:ext cx="5030011" cy="3718225"/>
          </a:xfrm>
          <a:prstGeom prst="rect">
            <a:avLst/>
          </a:prstGeom>
          <a:noFill/>
          <a:ln w="12700" cap="flat" cmpd="sng">
            <a:solidFill>
              <a:srgbClr val="B7B7B7"/>
            </a:solidFill>
            <a:prstDash val="solid"/>
            <a:miter lim="8000"/>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Class Distribution</a:t>
            </a:r>
            <a:endParaRPr/>
          </a:p>
        </p:txBody>
      </p:sp>
      <p:sp>
        <p:nvSpPr>
          <p:cNvPr id="234" name="Google Shape;234;p42"/>
          <p:cNvSpPr txBox="1"/>
          <p:nvPr/>
        </p:nvSpPr>
        <p:spPr>
          <a:xfrm>
            <a:off x="1867400" y="3169400"/>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sp>
        <p:nvSpPr>
          <p:cNvPr id="235" name="Google Shape;235;p42"/>
          <p:cNvSpPr txBox="1"/>
          <p:nvPr/>
        </p:nvSpPr>
        <p:spPr>
          <a:xfrm>
            <a:off x="2352750" y="969025"/>
            <a:ext cx="44385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Class distribution in validation set </a:t>
            </a:r>
            <a:endParaRPr sz="1800">
              <a:latin typeface="Roboto Condensed Light"/>
              <a:ea typeface="Roboto Condensed Light"/>
              <a:cs typeface="Roboto Condensed Light"/>
              <a:sym typeface="Roboto Condensed Light"/>
            </a:endParaRPr>
          </a:p>
        </p:txBody>
      </p:sp>
      <p:pic>
        <p:nvPicPr>
          <p:cNvPr id="236" name="Google Shape;236;p42"/>
          <p:cNvPicPr preferRelativeResize="0"/>
          <p:nvPr/>
        </p:nvPicPr>
        <p:blipFill>
          <a:blip r:embed="rId3">
            <a:alphaModFix/>
          </a:blip>
          <a:stretch>
            <a:fillRect/>
          </a:stretch>
        </p:blipFill>
        <p:spPr>
          <a:xfrm>
            <a:off x="2352675" y="2183675"/>
            <a:ext cx="4438650" cy="2571750"/>
          </a:xfrm>
          <a:prstGeom prst="rect">
            <a:avLst/>
          </a:prstGeom>
          <a:noFill/>
          <a:ln w="12700" cap="flat" cmpd="sng">
            <a:solidFill>
              <a:srgbClr val="B7B7B7"/>
            </a:solidFill>
            <a:prstDash val="solid"/>
            <a:miter lim="8000"/>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Class Distribution</a:t>
            </a:r>
            <a:endParaRPr/>
          </a:p>
        </p:txBody>
      </p:sp>
      <p:sp>
        <p:nvSpPr>
          <p:cNvPr id="242" name="Google Shape;242;p43"/>
          <p:cNvSpPr txBox="1"/>
          <p:nvPr/>
        </p:nvSpPr>
        <p:spPr>
          <a:xfrm>
            <a:off x="1469650" y="2984238"/>
            <a:ext cx="535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sp>
        <p:nvSpPr>
          <p:cNvPr id="243" name="Google Shape;243;p43"/>
          <p:cNvSpPr txBox="1"/>
          <p:nvPr/>
        </p:nvSpPr>
        <p:spPr>
          <a:xfrm>
            <a:off x="2300900" y="837350"/>
            <a:ext cx="4438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Class distribution in validation set </a:t>
            </a:r>
            <a:endParaRPr sz="1800">
              <a:latin typeface="Roboto Condensed Light"/>
              <a:ea typeface="Roboto Condensed Light"/>
              <a:cs typeface="Roboto Condensed Light"/>
              <a:sym typeface="Roboto Condensed Light"/>
            </a:endParaRPr>
          </a:p>
        </p:txBody>
      </p:sp>
      <p:pic>
        <p:nvPicPr>
          <p:cNvPr id="244" name="Google Shape;244;p43"/>
          <p:cNvPicPr preferRelativeResize="0"/>
          <p:nvPr/>
        </p:nvPicPr>
        <p:blipFill>
          <a:blip r:embed="rId3">
            <a:alphaModFix/>
          </a:blip>
          <a:stretch>
            <a:fillRect/>
          </a:stretch>
        </p:blipFill>
        <p:spPr>
          <a:xfrm>
            <a:off x="2157550" y="1451450"/>
            <a:ext cx="4756404" cy="3539649"/>
          </a:xfrm>
          <a:prstGeom prst="rect">
            <a:avLst/>
          </a:prstGeom>
          <a:noFill/>
          <a:ln w="12700" cap="flat" cmpd="sng">
            <a:solidFill>
              <a:srgbClr val="B7B7B7"/>
            </a:solidFill>
            <a:prstDash val="solid"/>
            <a:miter lim="8000"/>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Class Distribution</a:t>
            </a:r>
            <a:endParaRPr/>
          </a:p>
        </p:txBody>
      </p:sp>
      <p:sp>
        <p:nvSpPr>
          <p:cNvPr id="250" name="Google Shape;250;p44"/>
          <p:cNvSpPr txBox="1"/>
          <p:nvPr/>
        </p:nvSpPr>
        <p:spPr>
          <a:xfrm>
            <a:off x="1867400" y="3169400"/>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sp>
        <p:nvSpPr>
          <p:cNvPr id="251" name="Google Shape;251;p44"/>
          <p:cNvSpPr txBox="1"/>
          <p:nvPr/>
        </p:nvSpPr>
        <p:spPr>
          <a:xfrm>
            <a:off x="2352750" y="969025"/>
            <a:ext cx="44385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Class distribution in testing set </a:t>
            </a:r>
            <a:endParaRPr sz="1800">
              <a:latin typeface="Roboto Condensed Light"/>
              <a:ea typeface="Roboto Condensed Light"/>
              <a:cs typeface="Roboto Condensed Light"/>
              <a:sym typeface="Roboto Condensed Light"/>
            </a:endParaRPr>
          </a:p>
        </p:txBody>
      </p:sp>
      <p:pic>
        <p:nvPicPr>
          <p:cNvPr id="252" name="Google Shape;252;p44"/>
          <p:cNvPicPr preferRelativeResize="0"/>
          <p:nvPr/>
        </p:nvPicPr>
        <p:blipFill>
          <a:blip r:embed="rId3">
            <a:alphaModFix/>
          </a:blip>
          <a:stretch>
            <a:fillRect/>
          </a:stretch>
        </p:blipFill>
        <p:spPr>
          <a:xfrm>
            <a:off x="2352675" y="2193200"/>
            <a:ext cx="4438650" cy="2552700"/>
          </a:xfrm>
          <a:prstGeom prst="rect">
            <a:avLst/>
          </a:prstGeom>
          <a:noFill/>
          <a:ln w="12700" cap="flat" cmpd="sng">
            <a:solidFill>
              <a:srgbClr val="B7B7B7"/>
            </a:solidFill>
            <a:prstDash val="solid"/>
            <a:miter lim="8000"/>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Class Distribution</a:t>
            </a:r>
            <a:endParaRPr/>
          </a:p>
        </p:txBody>
      </p:sp>
      <p:sp>
        <p:nvSpPr>
          <p:cNvPr id="258" name="Google Shape;258;p45"/>
          <p:cNvSpPr txBox="1"/>
          <p:nvPr/>
        </p:nvSpPr>
        <p:spPr>
          <a:xfrm>
            <a:off x="1469650" y="2984238"/>
            <a:ext cx="535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sp>
        <p:nvSpPr>
          <p:cNvPr id="259" name="Google Shape;259;p45"/>
          <p:cNvSpPr txBox="1"/>
          <p:nvPr/>
        </p:nvSpPr>
        <p:spPr>
          <a:xfrm>
            <a:off x="2300900" y="837350"/>
            <a:ext cx="4438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Class distribution in testing set </a:t>
            </a:r>
            <a:endParaRPr sz="1800">
              <a:latin typeface="Roboto Condensed Light"/>
              <a:ea typeface="Roboto Condensed Light"/>
              <a:cs typeface="Roboto Condensed Light"/>
              <a:sym typeface="Roboto Condensed Light"/>
            </a:endParaRPr>
          </a:p>
        </p:txBody>
      </p:sp>
      <p:pic>
        <p:nvPicPr>
          <p:cNvPr id="260" name="Google Shape;260;p45"/>
          <p:cNvPicPr preferRelativeResize="0"/>
          <p:nvPr/>
        </p:nvPicPr>
        <p:blipFill>
          <a:blip r:embed="rId3">
            <a:alphaModFix/>
          </a:blip>
          <a:stretch>
            <a:fillRect/>
          </a:stretch>
        </p:blipFill>
        <p:spPr>
          <a:xfrm>
            <a:off x="2157550" y="1451450"/>
            <a:ext cx="4756404" cy="3539649"/>
          </a:xfrm>
          <a:prstGeom prst="rect">
            <a:avLst/>
          </a:prstGeom>
          <a:noFill/>
          <a:ln w="12700" cap="flat" cmpd="sng">
            <a:solidFill>
              <a:srgbClr val="B7B7B7"/>
            </a:solidFill>
            <a:prstDash val="solid"/>
            <a:miter lim="8000"/>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6"/>
          <p:cNvSpPr txBox="1">
            <a:spLocks noGrp="1"/>
          </p:cNvSpPr>
          <p:nvPr>
            <p:ph type="ctrTitle"/>
          </p:nvPr>
        </p:nvSpPr>
        <p:spPr>
          <a:xfrm>
            <a:off x="1964850" y="352850"/>
            <a:ext cx="56889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Displaying Images from the Datasets</a:t>
            </a:r>
            <a:endParaRPr/>
          </a:p>
        </p:txBody>
      </p:sp>
      <p:sp>
        <p:nvSpPr>
          <p:cNvPr id="266" name="Google Shape;266;p46"/>
          <p:cNvSpPr txBox="1"/>
          <p:nvPr/>
        </p:nvSpPr>
        <p:spPr>
          <a:xfrm>
            <a:off x="2158500" y="1000675"/>
            <a:ext cx="5301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Images from training dataset</a:t>
            </a:r>
            <a:endParaRPr sz="1800">
              <a:latin typeface="Roboto Condensed Light"/>
              <a:ea typeface="Roboto Condensed Light"/>
              <a:cs typeface="Roboto Condensed Light"/>
              <a:sym typeface="Roboto Condensed Light"/>
            </a:endParaRPr>
          </a:p>
        </p:txBody>
      </p:sp>
      <p:pic>
        <p:nvPicPr>
          <p:cNvPr id="267" name="Google Shape;267;p46"/>
          <p:cNvPicPr preferRelativeResize="0"/>
          <p:nvPr/>
        </p:nvPicPr>
        <p:blipFill rotWithShape="1">
          <a:blip r:embed="rId3">
            <a:alphaModFix/>
          </a:blip>
          <a:srcRect r="17776"/>
          <a:stretch/>
        </p:blipFill>
        <p:spPr>
          <a:xfrm>
            <a:off x="679050" y="2378363"/>
            <a:ext cx="3445950" cy="1834750"/>
          </a:xfrm>
          <a:prstGeom prst="rect">
            <a:avLst/>
          </a:prstGeom>
          <a:noFill/>
          <a:ln w="12700" cap="flat" cmpd="sng">
            <a:solidFill>
              <a:srgbClr val="B7B7B7"/>
            </a:solidFill>
            <a:prstDash val="solid"/>
            <a:miter lim="8000"/>
            <a:headEnd type="none" w="sm" len="sm"/>
            <a:tailEnd type="none" w="sm" len="sm"/>
          </a:ln>
        </p:spPr>
      </p:pic>
      <p:pic>
        <p:nvPicPr>
          <p:cNvPr id="268" name="Google Shape;268;p46"/>
          <p:cNvPicPr preferRelativeResize="0"/>
          <p:nvPr/>
        </p:nvPicPr>
        <p:blipFill>
          <a:blip r:embed="rId4">
            <a:alphaModFix/>
          </a:blip>
          <a:stretch>
            <a:fillRect/>
          </a:stretch>
        </p:blipFill>
        <p:spPr>
          <a:xfrm>
            <a:off x="5511825" y="1693725"/>
            <a:ext cx="3318169" cy="3309325"/>
          </a:xfrm>
          <a:prstGeom prst="rect">
            <a:avLst/>
          </a:prstGeom>
          <a:noFill/>
          <a:ln w="12700" cap="flat" cmpd="sng">
            <a:solidFill>
              <a:srgbClr val="999999"/>
            </a:solidFill>
            <a:prstDash val="solid"/>
            <a:miter lim="8000"/>
            <a:headEnd type="none" w="sm" len="sm"/>
            <a:tailEnd type="none" w="sm" len="sm"/>
          </a:ln>
        </p:spPr>
      </p:pic>
      <p:sp>
        <p:nvSpPr>
          <p:cNvPr id="269" name="Google Shape;269;p46"/>
          <p:cNvSpPr txBox="1"/>
          <p:nvPr/>
        </p:nvSpPr>
        <p:spPr>
          <a:xfrm>
            <a:off x="4976325" y="2995575"/>
            <a:ext cx="535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sp>
        <p:nvSpPr>
          <p:cNvPr id="270" name="Google Shape;270;p46"/>
          <p:cNvSpPr txBox="1"/>
          <p:nvPr/>
        </p:nvSpPr>
        <p:spPr>
          <a:xfrm>
            <a:off x="240150" y="3048238"/>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ctrTitle"/>
          </p:nvPr>
        </p:nvSpPr>
        <p:spPr>
          <a:xfrm>
            <a:off x="1964850" y="352850"/>
            <a:ext cx="56889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Displaying Images from the Datasets</a:t>
            </a:r>
            <a:endParaRPr/>
          </a:p>
        </p:txBody>
      </p:sp>
      <p:sp>
        <p:nvSpPr>
          <p:cNvPr id="276" name="Google Shape;276;p47"/>
          <p:cNvSpPr txBox="1"/>
          <p:nvPr/>
        </p:nvSpPr>
        <p:spPr>
          <a:xfrm>
            <a:off x="2158500" y="1000675"/>
            <a:ext cx="5301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Images from validation dataset</a:t>
            </a:r>
            <a:endParaRPr sz="1800">
              <a:latin typeface="Roboto Condensed Light"/>
              <a:ea typeface="Roboto Condensed Light"/>
              <a:cs typeface="Roboto Condensed Light"/>
              <a:sym typeface="Roboto Condensed Light"/>
            </a:endParaRPr>
          </a:p>
        </p:txBody>
      </p:sp>
      <p:sp>
        <p:nvSpPr>
          <p:cNvPr id="277" name="Google Shape;277;p47"/>
          <p:cNvSpPr txBox="1"/>
          <p:nvPr/>
        </p:nvSpPr>
        <p:spPr>
          <a:xfrm>
            <a:off x="4976325" y="2995575"/>
            <a:ext cx="535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sp>
        <p:nvSpPr>
          <p:cNvPr id="278" name="Google Shape;278;p47"/>
          <p:cNvSpPr txBox="1"/>
          <p:nvPr/>
        </p:nvSpPr>
        <p:spPr>
          <a:xfrm>
            <a:off x="240150" y="3048238"/>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pic>
        <p:nvPicPr>
          <p:cNvPr id="279" name="Google Shape;279;p47"/>
          <p:cNvPicPr preferRelativeResize="0"/>
          <p:nvPr/>
        </p:nvPicPr>
        <p:blipFill rotWithShape="1">
          <a:blip r:embed="rId3">
            <a:alphaModFix/>
          </a:blip>
          <a:srcRect r="2238"/>
          <a:stretch/>
        </p:blipFill>
        <p:spPr>
          <a:xfrm>
            <a:off x="679050" y="2292100"/>
            <a:ext cx="3992475" cy="2112610"/>
          </a:xfrm>
          <a:prstGeom prst="rect">
            <a:avLst/>
          </a:prstGeom>
          <a:noFill/>
          <a:ln w="12700" cap="flat" cmpd="sng">
            <a:solidFill>
              <a:srgbClr val="999999"/>
            </a:solidFill>
            <a:prstDash val="solid"/>
            <a:miter lim="8000"/>
            <a:headEnd type="none" w="sm" len="sm"/>
            <a:tailEnd type="none" w="sm" len="sm"/>
          </a:ln>
        </p:spPr>
      </p:pic>
      <p:pic>
        <p:nvPicPr>
          <p:cNvPr id="280" name="Google Shape;280;p47"/>
          <p:cNvPicPr preferRelativeResize="0"/>
          <p:nvPr/>
        </p:nvPicPr>
        <p:blipFill>
          <a:blip r:embed="rId4">
            <a:alphaModFix/>
          </a:blip>
          <a:stretch>
            <a:fillRect/>
          </a:stretch>
        </p:blipFill>
        <p:spPr>
          <a:xfrm>
            <a:off x="5585225" y="1640913"/>
            <a:ext cx="3327375" cy="3309629"/>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8"/>
          <p:cNvSpPr txBox="1">
            <a:spLocks noGrp="1"/>
          </p:cNvSpPr>
          <p:nvPr>
            <p:ph type="ctrTitle"/>
          </p:nvPr>
        </p:nvSpPr>
        <p:spPr>
          <a:xfrm>
            <a:off x="1964850" y="352850"/>
            <a:ext cx="56889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Displaying Images from the Datasets</a:t>
            </a:r>
            <a:endParaRPr/>
          </a:p>
        </p:txBody>
      </p:sp>
      <p:sp>
        <p:nvSpPr>
          <p:cNvPr id="286" name="Google Shape;286;p48"/>
          <p:cNvSpPr txBox="1"/>
          <p:nvPr/>
        </p:nvSpPr>
        <p:spPr>
          <a:xfrm>
            <a:off x="2158500" y="1000675"/>
            <a:ext cx="5301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Images from testing dataset</a:t>
            </a:r>
            <a:endParaRPr sz="1800">
              <a:latin typeface="Roboto Condensed Light"/>
              <a:ea typeface="Roboto Condensed Light"/>
              <a:cs typeface="Roboto Condensed Light"/>
              <a:sym typeface="Roboto Condensed Light"/>
            </a:endParaRPr>
          </a:p>
        </p:txBody>
      </p:sp>
      <p:sp>
        <p:nvSpPr>
          <p:cNvPr id="287" name="Google Shape;287;p48"/>
          <p:cNvSpPr txBox="1"/>
          <p:nvPr/>
        </p:nvSpPr>
        <p:spPr>
          <a:xfrm>
            <a:off x="4976325" y="2995575"/>
            <a:ext cx="535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sp>
        <p:nvSpPr>
          <p:cNvPr id="288" name="Google Shape;288;p48"/>
          <p:cNvSpPr txBox="1"/>
          <p:nvPr/>
        </p:nvSpPr>
        <p:spPr>
          <a:xfrm>
            <a:off x="240150" y="3048238"/>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pic>
        <p:nvPicPr>
          <p:cNvPr id="289" name="Google Shape;289;p48"/>
          <p:cNvPicPr preferRelativeResize="0"/>
          <p:nvPr/>
        </p:nvPicPr>
        <p:blipFill>
          <a:blip r:embed="rId3">
            <a:alphaModFix/>
          </a:blip>
          <a:stretch>
            <a:fillRect/>
          </a:stretch>
        </p:blipFill>
        <p:spPr>
          <a:xfrm>
            <a:off x="679050" y="2363713"/>
            <a:ext cx="3992475" cy="1969382"/>
          </a:xfrm>
          <a:prstGeom prst="rect">
            <a:avLst/>
          </a:prstGeom>
          <a:noFill/>
          <a:ln w="12700" cap="flat" cmpd="sng">
            <a:solidFill>
              <a:srgbClr val="B7B7B7"/>
            </a:solidFill>
            <a:prstDash val="solid"/>
            <a:miter lim="8000"/>
            <a:headEnd type="none" w="sm" len="sm"/>
            <a:tailEnd type="none" w="sm" len="sm"/>
          </a:ln>
        </p:spPr>
      </p:pic>
      <p:pic>
        <p:nvPicPr>
          <p:cNvPr id="290" name="Google Shape;290;p48"/>
          <p:cNvPicPr preferRelativeResize="0"/>
          <p:nvPr/>
        </p:nvPicPr>
        <p:blipFill>
          <a:blip r:embed="rId4">
            <a:alphaModFix/>
          </a:blip>
          <a:stretch>
            <a:fillRect/>
          </a:stretch>
        </p:blipFill>
        <p:spPr>
          <a:xfrm>
            <a:off x="5511825" y="1666963"/>
            <a:ext cx="3327375" cy="3362867"/>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1"/>
          <p:cNvSpPr txBox="1">
            <a:spLocks noGrp="1"/>
          </p:cNvSpPr>
          <p:nvPr>
            <p:ph type="ctrTitle"/>
          </p:nvPr>
        </p:nvSpPr>
        <p:spPr>
          <a:xfrm>
            <a:off x="0" y="456425"/>
            <a:ext cx="9144000" cy="137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700"/>
              <a:t>Group Members</a:t>
            </a:r>
            <a:endParaRPr sz="2700"/>
          </a:p>
        </p:txBody>
      </p:sp>
      <p:graphicFrame>
        <p:nvGraphicFramePr>
          <p:cNvPr id="154" name="Google Shape;154;p31"/>
          <p:cNvGraphicFramePr/>
          <p:nvPr/>
        </p:nvGraphicFramePr>
        <p:xfrm>
          <a:off x="952500" y="2190750"/>
          <a:ext cx="7239000" cy="762000"/>
        </p:xfrm>
        <a:graphic>
          <a:graphicData uri="http://schemas.openxmlformats.org/drawingml/2006/table">
            <a:tbl>
              <a:tblPr>
                <a:noFill/>
                <a:tableStyleId>{948ED422-EE06-4976-9DEC-CC3202AD3646}</a:tableStyleId>
              </a:tblPr>
              <a:tblGrid>
                <a:gridCol w="528275">
                  <a:extLst>
                    <a:ext uri="{9D8B030D-6E8A-4147-A177-3AD203B41FA5}">
                      <a16:colId xmlns:a16="http://schemas.microsoft.com/office/drawing/2014/main" val="20000"/>
                    </a:ext>
                  </a:extLst>
                </a:gridCol>
                <a:gridCol w="3380875">
                  <a:extLst>
                    <a:ext uri="{9D8B030D-6E8A-4147-A177-3AD203B41FA5}">
                      <a16:colId xmlns:a16="http://schemas.microsoft.com/office/drawing/2014/main" val="20001"/>
                    </a:ext>
                  </a:extLst>
                </a:gridCol>
                <a:gridCol w="152010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1000"/>
                        </a:spcBef>
                        <a:spcAft>
                          <a:spcPts val="0"/>
                        </a:spcAft>
                        <a:buNone/>
                      </a:pPr>
                      <a:r>
                        <a:rPr lang="en-GB" sz="1700">
                          <a:latin typeface="Exo 2"/>
                          <a:ea typeface="Exo 2"/>
                          <a:cs typeface="Exo 2"/>
                          <a:sym typeface="Exo 2"/>
                        </a:rPr>
                        <a:t>No.</a:t>
                      </a:r>
                      <a:endParaRPr sz="1700">
                        <a:latin typeface="Exo 2"/>
                        <a:ea typeface="Exo 2"/>
                        <a:cs typeface="Exo 2"/>
                        <a:sym typeface="Exo 2"/>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1000"/>
                        </a:spcBef>
                        <a:spcAft>
                          <a:spcPts val="0"/>
                        </a:spcAft>
                        <a:buNone/>
                      </a:pPr>
                      <a:r>
                        <a:rPr lang="en-GB" sz="1700">
                          <a:latin typeface="Exo 2"/>
                          <a:ea typeface="Exo 2"/>
                          <a:cs typeface="Exo 2"/>
                          <a:sym typeface="Exo 2"/>
                        </a:rPr>
                        <a:t>Name</a:t>
                      </a:r>
                      <a:endParaRPr sz="1700">
                        <a:latin typeface="Exo 2"/>
                        <a:ea typeface="Exo 2"/>
                        <a:cs typeface="Exo 2"/>
                        <a:sym typeface="Exo 2"/>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1000"/>
                        </a:spcBef>
                        <a:spcAft>
                          <a:spcPts val="0"/>
                        </a:spcAft>
                        <a:buNone/>
                      </a:pPr>
                      <a:r>
                        <a:rPr lang="en-GB" sz="1700">
                          <a:latin typeface="Exo 2"/>
                          <a:ea typeface="Exo 2"/>
                          <a:cs typeface="Exo 2"/>
                          <a:sym typeface="Exo 2"/>
                        </a:rPr>
                        <a:t>Id No</a:t>
                      </a:r>
                      <a:endParaRPr sz="1700">
                        <a:latin typeface="Exo 2"/>
                        <a:ea typeface="Exo 2"/>
                        <a:cs typeface="Exo 2"/>
                        <a:sym typeface="Exo 2"/>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1000"/>
                        </a:spcBef>
                        <a:spcAft>
                          <a:spcPts val="0"/>
                        </a:spcAft>
                        <a:buNone/>
                      </a:pPr>
                      <a:r>
                        <a:rPr lang="en-GB" sz="1700">
                          <a:latin typeface="Exo 2"/>
                          <a:ea typeface="Exo 2"/>
                          <a:cs typeface="Exo 2"/>
                          <a:sym typeface="Exo 2"/>
                        </a:rPr>
                        <a:t>Specialization</a:t>
                      </a:r>
                      <a:endParaRPr sz="1700">
                        <a:latin typeface="Exo 2"/>
                        <a:ea typeface="Exo 2"/>
                        <a:cs typeface="Exo 2"/>
                        <a:sym typeface="Exo 2"/>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1000"/>
                        </a:spcBef>
                        <a:spcAft>
                          <a:spcPts val="0"/>
                        </a:spcAft>
                        <a:buNone/>
                      </a:pPr>
                      <a:r>
                        <a:rPr lang="en-GB" sz="1700">
                          <a:latin typeface="Exo 2"/>
                          <a:ea typeface="Exo 2"/>
                          <a:cs typeface="Exo 2"/>
                          <a:sym typeface="Exo 2"/>
                        </a:rPr>
                        <a:t>1.</a:t>
                      </a:r>
                      <a:endParaRPr sz="1700">
                        <a:latin typeface="Exo 2"/>
                        <a:ea typeface="Exo 2"/>
                        <a:cs typeface="Exo 2"/>
                        <a:sym typeface="Exo 2"/>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1000"/>
                        </a:spcBef>
                        <a:spcAft>
                          <a:spcPts val="0"/>
                        </a:spcAft>
                        <a:buNone/>
                      </a:pPr>
                      <a:r>
                        <a:rPr lang="en-GB" sz="1700">
                          <a:latin typeface="Exo 2"/>
                          <a:ea typeface="Exo 2"/>
                          <a:cs typeface="Exo 2"/>
                          <a:sym typeface="Exo 2"/>
                        </a:rPr>
                        <a:t>Ayat Abdulaziz Gabe r Al-Khulaqi</a:t>
                      </a:r>
                      <a:endParaRPr sz="1700">
                        <a:latin typeface="Exo 2"/>
                        <a:ea typeface="Exo 2"/>
                        <a:cs typeface="Exo 2"/>
                        <a:sym typeface="Exo 2"/>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1000"/>
                        </a:spcBef>
                        <a:spcAft>
                          <a:spcPts val="0"/>
                        </a:spcAft>
                        <a:buNone/>
                      </a:pPr>
                      <a:r>
                        <a:rPr lang="en-GB" sz="1700">
                          <a:latin typeface="Exo 2"/>
                          <a:ea typeface="Exo 2"/>
                          <a:cs typeface="Exo 2"/>
                          <a:sym typeface="Exo 2"/>
                        </a:rPr>
                        <a:t>1191202335</a:t>
                      </a:r>
                      <a:endParaRPr sz="1700">
                        <a:latin typeface="Exo 2"/>
                        <a:ea typeface="Exo 2"/>
                        <a:cs typeface="Exo 2"/>
                        <a:sym typeface="Exo 2"/>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1000"/>
                        </a:spcBef>
                        <a:spcAft>
                          <a:spcPts val="0"/>
                        </a:spcAft>
                        <a:buNone/>
                      </a:pPr>
                      <a:r>
                        <a:rPr lang="en-GB" sz="1700">
                          <a:latin typeface="Exo 2"/>
                          <a:ea typeface="Exo 2"/>
                          <a:cs typeface="Exo 2"/>
                          <a:sym typeface="Exo 2"/>
                        </a:rPr>
                        <a:t>Data Science</a:t>
                      </a:r>
                      <a:endParaRPr sz="1700">
                        <a:latin typeface="Exo 2"/>
                        <a:ea typeface="Exo 2"/>
                        <a:cs typeface="Exo 2"/>
                        <a:sym typeface="Exo 2"/>
                      </a:endParaRPr>
                    </a:p>
                  </a:txBody>
                  <a:tcPr marL="68575" marR="68575" marT="0" marB="0">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body" idx="1"/>
          </p:nvPr>
        </p:nvSpPr>
        <p:spPr>
          <a:xfrm>
            <a:off x="870650" y="1144200"/>
            <a:ext cx="6919200" cy="3510600"/>
          </a:xfrm>
          <a:prstGeom prst="rect">
            <a:avLst/>
          </a:prstGeom>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Char char="●"/>
            </a:pPr>
            <a:r>
              <a:rPr lang="en-GB" sz="1800" dirty="0"/>
              <a:t>Transfer Learning</a:t>
            </a:r>
            <a:endParaRPr sz="1800" dirty="0"/>
          </a:p>
          <a:p>
            <a:pPr marL="914400" lvl="1" indent="-342900" algn="l" rtl="0">
              <a:lnSpc>
                <a:spcPct val="150000"/>
              </a:lnSpc>
              <a:spcBef>
                <a:spcPts val="0"/>
              </a:spcBef>
              <a:spcAft>
                <a:spcPts val="0"/>
              </a:spcAft>
              <a:buSzPts val="1800"/>
              <a:buChar char="○"/>
            </a:pPr>
            <a:r>
              <a:rPr lang="en-GB" sz="1800" dirty="0"/>
              <a:t>MobileNetV2 </a:t>
            </a:r>
            <a:endParaRPr sz="1800" dirty="0"/>
          </a:p>
          <a:p>
            <a:pPr marL="914400" lvl="1" indent="-342900" algn="l" rtl="0">
              <a:lnSpc>
                <a:spcPct val="150000"/>
              </a:lnSpc>
              <a:spcBef>
                <a:spcPts val="0"/>
              </a:spcBef>
              <a:spcAft>
                <a:spcPts val="0"/>
              </a:spcAft>
              <a:buSzPts val="1800"/>
              <a:buChar char="○"/>
            </a:pPr>
            <a:r>
              <a:rPr lang="en-GB" sz="1800" dirty="0"/>
              <a:t>VGG19</a:t>
            </a:r>
            <a:endParaRPr sz="1800" dirty="0"/>
          </a:p>
          <a:p>
            <a:pPr marL="914400" lvl="1" indent="-342900" algn="l" rtl="0">
              <a:lnSpc>
                <a:spcPct val="150000"/>
              </a:lnSpc>
              <a:spcBef>
                <a:spcPts val="0"/>
              </a:spcBef>
              <a:spcAft>
                <a:spcPts val="0"/>
              </a:spcAft>
              <a:buSzPts val="1800"/>
              <a:buChar char="○"/>
            </a:pPr>
            <a:r>
              <a:rPr lang="en-GB" sz="1800" dirty="0"/>
              <a:t>ResNet101V2</a:t>
            </a:r>
            <a:endParaRPr sz="1800" dirty="0"/>
          </a:p>
          <a:p>
            <a:pPr marL="457200" lvl="0" indent="-342900" algn="l" rtl="0">
              <a:lnSpc>
                <a:spcPct val="150000"/>
              </a:lnSpc>
              <a:spcBef>
                <a:spcPts val="0"/>
              </a:spcBef>
              <a:spcAft>
                <a:spcPts val="0"/>
              </a:spcAft>
              <a:buSzPts val="1800"/>
              <a:buChar char="●"/>
            </a:pPr>
            <a:r>
              <a:rPr lang="en-GB" sz="1800" dirty="0"/>
              <a:t>Convolutional Neural Network (CNN)</a:t>
            </a:r>
            <a:endParaRPr sz="1800" dirty="0"/>
          </a:p>
          <a:p>
            <a:pPr marL="457200" lvl="0" indent="-342900" algn="l" rtl="0">
              <a:lnSpc>
                <a:spcPct val="150000"/>
              </a:lnSpc>
              <a:spcBef>
                <a:spcPts val="0"/>
              </a:spcBef>
              <a:spcAft>
                <a:spcPts val="0"/>
              </a:spcAft>
              <a:buSzPts val="1800"/>
              <a:buChar char="●"/>
            </a:pPr>
            <a:r>
              <a:rPr lang="en-GB" sz="1800" dirty="0"/>
              <a:t>Comparison Between Models </a:t>
            </a:r>
            <a:endParaRPr sz="1800" dirty="0"/>
          </a:p>
        </p:txBody>
      </p:sp>
      <p:sp>
        <p:nvSpPr>
          <p:cNvPr id="296" name="Google Shape;296;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Research methodology and Models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500" fill="hold"/>
                                        <p:tgtEl>
                                          <p:spTgt spid="296"/>
                                        </p:tgtEl>
                                        <p:attrNameLst>
                                          <p:attrName>ppt_x</p:attrName>
                                        </p:attrNameLst>
                                      </p:cBhvr>
                                      <p:tavLst>
                                        <p:tav tm="0">
                                          <p:val>
                                            <p:strVal val="#ppt_x"/>
                                          </p:val>
                                        </p:tav>
                                        <p:tav tm="100000">
                                          <p:val>
                                            <p:strVal val="#ppt_x"/>
                                          </p:val>
                                        </p:tav>
                                      </p:tavLst>
                                    </p:anim>
                                    <p:anim calcmode="lin" valueType="num">
                                      <p:cBhvr additive="base">
                                        <p:cTn id="8" dur="500" fill="hold"/>
                                        <p:tgtEl>
                                          <p:spTgt spid="29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Effect transition="in" filter="fade">
                                      <p:cBhvr>
                                        <p:cTn id="12" dur="500"/>
                                        <p:tgtEl>
                                          <p:spTgt spid="295">
                                            <p:txEl>
                                              <p:pRg st="0" end="0"/>
                                            </p:txEl>
                                          </p:spTgt>
                                        </p:tgtEl>
                                      </p:cBhvr>
                                    </p:animEffect>
                                    <p:anim calcmode="lin" valueType="num">
                                      <p:cBhvr>
                                        <p:cTn id="13"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95">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95">
                                            <p:txEl>
                                              <p:pRg st="1" end="1"/>
                                            </p:txEl>
                                          </p:spTgt>
                                        </p:tgtEl>
                                        <p:attrNameLst>
                                          <p:attrName>style.visibility</p:attrName>
                                        </p:attrNameLst>
                                      </p:cBhvr>
                                      <p:to>
                                        <p:strVal val="visible"/>
                                      </p:to>
                                    </p:set>
                                    <p:animEffect transition="in" filter="fade">
                                      <p:cBhvr>
                                        <p:cTn id="18" dur="500"/>
                                        <p:tgtEl>
                                          <p:spTgt spid="295">
                                            <p:txEl>
                                              <p:pRg st="1" end="1"/>
                                            </p:txEl>
                                          </p:spTgt>
                                        </p:tgtEl>
                                      </p:cBhvr>
                                    </p:animEffect>
                                    <p:anim calcmode="lin" valueType="num">
                                      <p:cBhvr>
                                        <p:cTn id="19"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295">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295">
                                            <p:txEl>
                                              <p:pRg st="2" end="2"/>
                                            </p:txEl>
                                          </p:spTgt>
                                        </p:tgtEl>
                                        <p:attrNameLst>
                                          <p:attrName>style.visibility</p:attrName>
                                        </p:attrNameLst>
                                      </p:cBhvr>
                                      <p:to>
                                        <p:strVal val="visible"/>
                                      </p:to>
                                    </p:set>
                                    <p:animEffect transition="in" filter="fade">
                                      <p:cBhvr>
                                        <p:cTn id="24" dur="500"/>
                                        <p:tgtEl>
                                          <p:spTgt spid="295">
                                            <p:txEl>
                                              <p:pRg st="2" end="2"/>
                                            </p:txEl>
                                          </p:spTgt>
                                        </p:tgtEl>
                                      </p:cBhvr>
                                    </p:animEffect>
                                    <p:anim calcmode="lin" valueType="num">
                                      <p:cBhvr>
                                        <p:cTn id="25"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295">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295">
                                            <p:txEl>
                                              <p:pRg st="3" end="3"/>
                                            </p:txEl>
                                          </p:spTgt>
                                        </p:tgtEl>
                                        <p:attrNameLst>
                                          <p:attrName>style.visibility</p:attrName>
                                        </p:attrNameLst>
                                      </p:cBhvr>
                                      <p:to>
                                        <p:strVal val="visible"/>
                                      </p:to>
                                    </p:set>
                                    <p:animEffect transition="in" filter="fade">
                                      <p:cBhvr>
                                        <p:cTn id="30" dur="500"/>
                                        <p:tgtEl>
                                          <p:spTgt spid="295">
                                            <p:txEl>
                                              <p:pRg st="3" end="3"/>
                                            </p:txEl>
                                          </p:spTgt>
                                        </p:tgtEl>
                                      </p:cBhvr>
                                    </p:animEffect>
                                    <p:anim calcmode="lin" valueType="num">
                                      <p:cBhvr>
                                        <p:cTn id="31"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p:cTn id="32" dur="500" fill="hold"/>
                                        <p:tgtEl>
                                          <p:spTgt spid="295">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295">
                                            <p:txEl>
                                              <p:pRg st="4" end="4"/>
                                            </p:txEl>
                                          </p:spTgt>
                                        </p:tgtEl>
                                        <p:attrNameLst>
                                          <p:attrName>style.visibility</p:attrName>
                                        </p:attrNameLst>
                                      </p:cBhvr>
                                      <p:to>
                                        <p:strVal val="visible"/>
                                      </p:to>
                                    </p:set>
                                    <p:animEffect transition="in" filter="fade">
                                      <p:cBhvr>
                                        <p:cTn id="36" dur="500"/>
                                        <p:tgtEl>
                                          <p:spTgt spid="295">
                                            <p:txEl>
                                              <p:pRg st="4" end="4"/>
                                            </p:txEl>
                                          </p:spTgt>
                                        </p:tgtEl>
                                      </p:cBhvr>
                                    </p:animEffect>
                                    <p:anim calcmode="lin" valueType="num">
                                      <p:cBhvr>
                                        <p:cTn id="37" dur="500" fill="hold"/>
                                        <p:tgtEl>
                                          <p:spTgt spid="295">
                                            <p:txEl>
                                              <p:pRg st="4" end="4"/>
                                            </p:txEl>
                                          </p:spTgt>
                                        </p:tgtEl>
                                        <p:attrNameLst>
                                          <p:attrName>ppt_x</p:attrName>
                                        </p:attrNameLst>
                                      </p:cBhvr>
                                      <p:tavLst>
                                        <p:tav tm="0">
                                          <p:val>
                                            <p:strVal val="#ppt_x"/>
                                          </p:val>
                                        </p:tav>
                                        <p:tav tm="100000">
                                          <p:val>
                                            <p:strVal val="#ppt_x"/>
                                          </p:val>
                                        </p:tav>
                                      </p:tavLst>
                                    </p:anim>
                                    <p:anim calcmode="lin" valueType="num">
                                      <p:cBhvr>
                                        <p:cTn id="38" dur="500" fill="hold"/>
                                        <p:tgtEl>
                                          <p:spTgt spid="295">
                                            <p:txEl>
                                              <p:pRg st="4" end="4"/>
                                            </p:txEl>
                                          </p:spTgt>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nodeType="afterEffect">
                                  <p:stCondLst>
                                    <p:cond delay="0"/>
                                  </p:stCondLst>
                                  <p:childTnLst>
                                    <p:set>
                                      <p:cBhvr>
                                        <p:cTn id="41" dur="1" fill="hold">
                                          <p:stCondLst>
                                            <p:cond delay="0"/>
                                          </p:stCondLst>
                                        </p:cTn>
                                        <p:tgtEl>
                                          <p:spTgt spid="295">
                                            <p:txEl>
                                              <p:pRg st="5" end="5"/>
                                            </p:txEl>
                                          </p:spTgt>
                                        </p:tgtEl>
                                        <p:attrNameLst>
                                          <p:attrName>style.visibility</p:attrName>
                                        </p:attrNameLst>
                                      </p:cBhvr>
                                      <p:to>
                                        <p:strVal val="visible"/>
                                      </p:to>
                                    </p:set>
                                    <p:animEffect transition="in" filter="fade">
                                      <p:cBhvr>
                                        <p:cTn id="42" dur="500"/>
                                        <p:tgtEl>
                                          <p:spTgt spid="295">
                                            <p:txEl>
                                              <p:pRg st="5" end="5"/>
                                            </p:txEl>
                                          </p:spTgt>
                                        </p:tgtEl>
                                      </p:cBhvr>
                                    </p:animEffect>
                                    <p:anim calcmode="lin" valueType="num">
                                      <p:cBhvr>
                                        <p:cTn id="43" dur="500" fill="hold"/>
                                        <p:tgtEl>
                                          <p:spTgt spid="295">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29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a:t>
            </a:r>
            <a:endParaRPr/>
          </a:p>
        </p:txBody>
      </p:sp>
      <p:pic>
        <p:nvPicPr>
          <p:cNvPr id="302" name="Google Shape;302;p50"/>
          <p:cNvPicPr preferRelativeResize="0"/>
          <p:nvPr/>
        </p:nvPicPr>
        <p:blipFill rotWithShape="1">
          <a:blip r:embed="rId3">
            <a:alphaModFix/>
          </a:blip>
          <a:srcRect l="4485" t="16964" r="4712"/>
          <a:stretch/>
        </p:blipFill>
        <p:spPr>
          <a:xfrm>
            <a:off x="1847850" y="1795463"/>
            <a:ext cx="5448300" cy="1552575"/>
          </a:xfrm>
          <a:prstGeom prst="rect">
            <a:avLst/>
          </a:prstGeom>
          <a:noFill/>
          <a:ln w="12700" cap="flat" cmpd="sng">
            <a:solidFill>
              <a:srgbClr val="B7B7B7"/>
            </a:solidFill>
            <a:prstDash val="solid"/>
            <a:miter lim="8000"/>
            <a:headEnd type="none" w="sm" len="sm"/>
            <a:tailEnd type="none" w="sm" len="sm"/>
          </a:ln>
        </p:spPr>
      </p:pic>
      <p:sp>
        <p:nvSpPr>
          <p:cNvPr id="303" name="Google Shape;303;p50"/>
          <p:cNvSpPr txBox="1"/>
          <p:nvPr/>
        </p:nvSpPr>
        <p:spPr>
          <a:xfrm>
            <a:off x="1408950" y="2271613"/>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1"/>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a:t>
            </a:r>
            <a:endParaRPr/>
          </a:p>
        </p:txBody>
      </p:sp>
      <p:sp>
        <p:nvSpPr>
          <p:cNvPr id="309" name="Google Shape;309;p51"/>
          <p:cNvSpPr txBox="1"/>
          <p:nvPr/>
        </p:nvSpPr>
        <p:spPr>
          <a:xfrm>
            <a:off x="1368975" y="2757525"/>
            <a:ext cx="488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3.</a:t>
            </a:r>
            <a:endParaRPr sz="2700" b="1">
              <a:solidFill>
                <a:schemeClr val="accent5"/>
              </a:solidFill>
              <a:latin typeface="Exo 2"/>
              <a:ea typeface="Exo 2"/>
              <a:cs typeface="Exo 2"/>
              <a:sym typeface="Exo 2"/>
            </a:endParaRPr>
          </a:p>
        </p:txBody>
      </p:sp>
      <p:pic>
        <p:nvPicPr>
          <p:cNvPr id="310" name="Google Shape;310;p51"/>
          <p:cNvPicPr preferRelativeResize="0"/>
          <p:nvPr/>
        </p:nvPicPr>
        <p:blipFill rotWithShape="1">
          <a:blip r:embed="rId3">
            <a:alphaModFix/>
          </a:blip>
          <a:srcRect t="7715"/>
          <a:stretch/>
        </p:blipFill>
        <p:spPr>
          <a:xfrm>
            <a:off x="1857375" y="1266975"/>
            <a:ext cx="5429250" cy="3581400"/>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2"/>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a:t>
            </a:r>
            <a:endParaRPr/>
          </a:p>
        </p:txBody>
      </p:sp>
      <p:sp>
        <p:nvSpPr>
          <p:cNvPr id="316" name="Google Shape;316;p52"/>
          <p:cNvSpPr txBox="1"/>
          <p:nvPr/>
        </p:nvSpPr>
        <p:spPr>
          <a:xfrm>
            <a:off x="1429350" y="2459388"/>
            <a:ext cx="535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4.</a:t>
            </a:r>
            <a:endParaRPr sz="2700" b="1">
              <a:solidFill>
                <a:schemeClr val="accent5"/>
              </a:solidFill>
              <a:latin typeface="Exo 2"/>
              <a:ea typeface="Exo 2"/>
              <a:cs typeface="Exo 2"/>
              <a:sym typeface="Exo 2"/>
            </a:endParaRPr>
          </a:p>
        </p:txBody>
      </p:sp>
      <p:pic>
        <p:nvPicPr>
          <p:cNvPr id="317" name="Google Shape;317;p52"/>
          <p:cNvPicPr preferRelativeResize="0"/>
          <p:nvPr/>
        </p:nvPicPr>
        <p:blipFill>
          <a:blip r:embed="rId3">
            <a:alphaModFix/>
          </a:blip>
          <a:stretch>
            <a:fillRect/>
          </a:stretch>
        </p:blipFill>
        <p:spPr>
          <a:xfrm>
            <a:off x="1964850" y="1464150"/>
            <a:ext cx="4743450" cy="2609850"/>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a:t>
            </a:r>
            <a:endParaRPr/>
          </a:p>
        </p:txBody>
      </p:sp>
      <p:sp>
        <p:nvSpPr>
          <p:cNvPr id="323" name="Google Shape;323;p53"/>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 Global Average Pooling 2D Layer </a:t>
            </a:r>
            <a:endParaRPr sz="1800">
              <a:latin typeface="Roboto Condensed Light"/>
              <a:ea typeface="Roboto Condensed Light"/>
              <a:cs typeface="Roboto Condensed Light"/>
              <a:sym typeface="Roboto Condensed Light"/>
            </a:endParaRPr>
          </a:p>
        </p:txBody>
      </p:sp>
      <p:pic>
        <p:nvPicPr>
          <p:cNvPr id="324" name="Google Shape;324;p53"/>
          <p:cNvPicPr preferRelativeResize="0"/>
          <p:nvPr/>
        </p:nvPicPr>
        <p:blipFill>
          <a:blip r:embed="rId3">
            <a:alphaModFix/>
          </a:blip>
          <a:stretch>
            <a:fillRect/>
          </a:stretch>
        </p:blipFill>
        <p:spPr>
          <a:xfrm>
            <a:off x="1852625" y="1514825"/>
            <a:ext cx="5438749" cy="3258900"/>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4"/>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a:t>
            </a:r>
            <a:endParaRPr/>
          </a:p>
        </p:txBody>
      </p:sp>
      <p:sp>
        <p:nvSpPr>
          <p:cNvPr id="330" name="Google Shape;330;p54"/>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DenseLayer </a:t>
            </a:r>
            <a:endParaRPr sz="1800">
              <a:latin typeface="Roboto Condensed Light"/>
              <a:ea typeface="Roboto Condensed Light"/>
              <a:cs typeface="Roboto Condensed Light"/>
              <a:sym typeface="Roboto Condensed Light"/>
            </a:endParaRPr>
          </a:p>
        </p:txBody>
      </p:sp>
      <p:pic>
        <p:nvPicPr>
          <p:cNvPr id="331" name="Google Shape;331;p54"/>
          <p:cNvPicPr preferRelativeResize="0"/>
          <p:nvPr/>
        </p:nvPicPr>
        <p:blipFill>
          <a:blip r:embed="rId3">
            <a:alphaModFix/>
          </a:blip>
          <a:stretch>
            <a:fillRect/>
          </a:stretch>
        </p:blipFill>
        <p:spPr>
          <a:xfrm>
            <a:off x="2624151" y="1453375"/>
            <a:ext cx="4108050" cy="3555625"/>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5"/>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a:t>
            </a:r>
            <a:endParaRPr/>
          </a:p>
        </p:txBody>
      </p:sp>
      <p:sp>
        <p:nvSpPr>
          <p:cNvPr id="337" name="Google Shape;337;p55"/>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 Dropout Layer</a:t>
            </a:r>
            <a:endParaRPr sz="1800">
              <a:latin typeface="Roboto Condensed Light"/>
              <a:ea typeface="Roboto Condensed Light"/>
              <a:cs typeface="Roboto Condensed Light"/>
              <a:sym typeface="Roboto Condensed Light"/>
            </a:endParaRPr>
          </a:p>
        </p:txBody>
      </p:sp>
      <p:pic>
        <p:nvPicPr>
          <p:cNvPr id="1026" name="Picture 2">
            <a:extLst>
              <a:ext uri="{FF2B5EF4-FFF2-40B4-BE49-F238E27FC236}">
                <a16:creationId xmlns:a16="http://schemas.microsoft.com/office/drawing/2014/main" id="{A707E312-8BAD-99B0-4566-19B731BF4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731" y="1510813"/>
            <a:ext cx="5824538" cy="32798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6"/>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a:t>
            </a:r>
            <a:endParaRPr/>
          </a:p>
        </p:txBody>
      </p:sp>
      <p:pic>
        <p:nvPicPr>
          <p:cNvPr id="344" name="Google Shape;344;p56"/>
          <p:cNvPicPr preferRelativeResize="0"/>
          <p:nvPr/>
        </p:nvPicPr>
        <p:blipFill rotWithShape="1">
          <a:blip r:embed="rId3">
            <a:alphaModFix/>
          </a:blip>
          <a:srcRect l="6832" r="3626"/>
          <a:stretch/>
        </p:blipFill>
        <p:spPr>
          <a:xfrm>
            <a:off x="2004638" y="2248575"/>
            <a:ext cx="5134724" cy="904875"/>
          </a:xfrm>
          <a:prstGeom prst="rect">
            <a:avLst/>
          </a:prstGeom>
          <a:noFill/>
          <a:ln w="12700" cap="flat" cmpd="sng">
            <a:solidFill>
              <a:srgbClr val="999999"/>
            </a:solidFill>
            <a:prstDash val="solid"/>
            <a:miter lim="8000"/>
            <a:headEnd type="none" w="sm" len="sm"/>
            <a:tailEnd type="none" w="sm" len="sm"/>
          </a:ln>
        </p:spPr>
      </p:pic>
      <p:sp>
        <p:nvSpPr>
          <p:cNvPr id="345" name="Google Shape;345;p56"/>
          <p:cNvSpPr txBox="1"/>
          <p:nvPr/>
        </p:nvSpPr>
        <p:spPr>
          <a:xfrm>
            <a:off x="1004150" y="2271588"/>
            <a:ext cx="535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5.</a:t>
            </a:r>
            <a:endParaRPr sz="2700" b="1">
              <a:solidFill>
                <a:schemeClr val="accent5"/>
              </a:solidFill>
              <a:latin typeface="Exo 2"/>
              <a:ea typeface="Exo 2"/>
              <a:cs typeface="Exo 2"/>
              <a:sym typeface="Exo 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7"/>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MobileNetV2 </a:t>
            </a:r>
            <a:endParaRPr/>
          </a:p>
        </p:txBody>
      </p:sp>
      <p:pic>
        <p:nvPicPr>
          <p:cNvPr id="351" name="Google Shape;351;p57"/>
          <p:cNvPicPr preferRelativeResize="0"/>
          <p:nvPr/>
        </p:nvPicPr>
        <p:blipFill rotWithShape="1">
          <a:blip r:embed="rId3">
            <a:alphaModFix/>
          </a:blip>
          <a:srcRect l="4818" t="21899" r="10190"/>
          <a:stretch/>
        </p:blipFill>
        <p:spPr>
          <a:xfrm>
            <a:off x="2133600" y="1900225"/>
            <a:ext cx="4876800" cy="1343025"/>
          </a:xfrm>
          <a:prstGeom prst="rect">
            <a:avLst/>
          </a:prstGeom>
          <a:noFill/>
          <a:ln w="12700" cap="flat" cmpd="sng">
            <a:solidFill>
              <a:srgbClr val="999999"/>
            </a:solidFill>
            <a:prstDash val="solid"/>
            <a:miter lim="8000"/>
            <a:headEnd type="none" w="sm" len="sm"/>
            <a:tailEnd type="none" w="sm" len="sm"/>
          </a:ln>
        </p:spPr>
      </p:pic>
      <p:sp>
        <p:nvSpPr>
          <p:cNvPr id="352" name="Google Shape;352;p57"/>
          <p:cNvSpPr txBox="1"/>
          <p:nvPr/>
        </p:nvSpPr>
        <p:spPr>
          <a:xfrm>
            <a:off x="1694700" y="2271588"/>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8"/>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MobileNetV2 </a:t>
            </a:r>
            <a:endParaRPr/>
          </a:p>
        </p:txBody>
      </p:sp>
      <p:sp>
        <p:nvSpPr>
          <p:cNvPr id="358" name="Google Shape;358;p58"/>
          <p:cNvSpPr txBox="1"/>
          <p:nvPr/>
        </p:nvSpPr>
        <p:spPr>
          <a:xfrm>
            <a:off x="437100" y="2227025"/>
            <a:ext cx="531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pic>
        <p:nvPicPr>
          <p:cNvPr id="359" name="Google Shape;359;p58"/>
          <p:cNvPicPr preferRelativeResize="0"/>
          <p:nvPr/>
        </p:nvPicPr>
        <p:blipFill rotWithShape="1">
          <a:blip r:embed="rId3">
            <a:alphaModFix/>
          </a:blip>
          <a:srcRect l="7166" b="20388"/>
          <a:stretch/>
        </p:blipFill>
        <p:spPr>
          <a:xfrm>
            <a:off x="968700" y="1289300"/>
            <a:ext cx="3816800" cy="2843200"/>
          </a:xfrm>
          <a:prstGeom prst="rect">
            <a:avLst/>
          </a:prstGeom>
          <a:noFill/>
          <a:ln w="12700" cap="flat" cmpd="sng">
            <a:solidFill>
              <a:srgbClr val="999999"/>
            </a:solidFill>
            <a:prstDash val="solid"/>
            <a:miter lim="8000"/>
            <a:headEnd type="none" w="sm" len="sm"/>
            <a:tailEnd type="none" w="sm" len="sm"/>
          </a:ln>
        </p:spPr>
      </p:pic>
      <p:pic>
        <p:nvPicPr>
          <p:cNvPr id="360" name="Google Shape;360;p58"/>
          <p:cNvPicPr preferRelativeResize="0"/>
          <p:nvPr/>
        </p:nvPicPr>
        <p:blipFill rotWithShape="1">
          <a:blip r:embed="rId3">
            <a:alphaModFix/>
          </a:blip>
          <a:srcRect t="80637"/>
          <a:stretch/>
        </p:blipFill>
        <p:spPr>
          <a:xfrm>
            <a:off x="4919000" y="2226000"/>
            <a:ext cx="4111450" cy="691500"/>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2"/>
          <p:cNvSpPr txBox="1">
            <a:spLocks noGrp="1"/>
          </p:cNvSpPr>
          <p:nvPr>
            <p:ph type="ctrTitle"/>
          </p:nvPr>
        </p:nvSpPr>
        <p:spPr>
          <a:xfrm>
            <a:off x="683700" y="1141050"/>
            <a:ext cx="7776600" cy="2861400"/>
          </a:xfrm>
          <a:prstGeom prst="rect">
            <a:avLst/>
          </a:prstGeom>
        </p:spPr>
        <p:txBody>
          <a:bodyPr spcFirstLastPara="1" wrap="square" lIns="91425" tIns="91425" rIns="91425" bIns="91425" anchor="ctr" anchorCtr="0">
            <a:noAutofit/>
          </a:bodyPr>
          <a:lstStyle/>
          <a:p>
            <a:pPr marL="457200" lvl="0" indent="-336550" algn="l" rtl="0">
              <a:lnSpc>
                <a:spcPct val="150000"/>
              </a:lnSpc>
              <a:spcBef>
                <a:spcPts val="0"/>
              </a:spcBef>
              <a:spcAft>
                <a:spcPts val="0"/>
              </a:spcAft>
              <a:buClr>
                <a:schemeClr val="dk1"/>
              </a:buClr>
              <a:buSzPts val="1700"/>
              <a:buFont typeface="Exo 2 Light"/>
              <a:buAutoNum type="arabicPeriod"/>
            </a:pPr>
            <a:r>
              <a:rPr lang="en-GB" sz="1700" b="0" dirty="0">
                <a:solidFill>
                  <a:schemeClr val="dk1"/>
                </a:solidFill>
                <a:latin typeface="Exo 2 Light"/>
                <a:ea typeface="Exo 2 Light"/>
                <a:cs typeface="Exo 2 Light"/>
                <a:sym typeface="Exo 2 Light"/>
              </a:rPr>
              <a:t>About The Dataset</a:t>
            </a:r>
            <a:endParaRPr sz="1700" b="0" dirty="0">
              <a:solidFill>
                <a:schemeClr val="dk1"/>
              </a:solidFill>
              <a:latin typeface="Exo 2 Light"/>
              <a:ea typeface="Exo 2 Light"/>
              <a:cs typeface="Exo 2 Light"/>
              <a:sym typeface="Exo 2 Light"/>
            </a:endParaRPr>
          </a:p>
          <a:p>
            <a:pPr marL="457200" lvl="0" indent="-336550" algn="l" rtl="0">
              <a:lnSpc>
                <a:spcPct val="150000"/>
              </a:lnSpc>
              <a:spcBef>
                <a:spcPts val="0"/>
              </a:spcBef>
              <a:spcAft>
                <a:spcPts val="0"/>
              </a:spcAft>
              <a:buClr>
                <a:schemeClr val="dk1"/>
              </a:buClr>
              <a:buSzPts val="1700"/>
              <a:buFont typeface="Exo 2 Light"/>
              <a:buAutoNum type="arabicPeriod"/>
            </a:pPr>
            <a:r>
              <a:rPr lang="en-GB" sz="1700" b="0" dirty="0">
                <a:solidFill>
                  <a:schemeClr val="dk1"/>
                </a:solidFill>
                <a:latin typeface="Exo 2 Light"/>
                <a:ea typeface="Exo 2 Light"/>
                <a:cs typeface="Exo 2 Light"/>
                <a:sym typeface="Exo 2 Light"/>
              </a:rPr>
              <a:t>Pre-processing Methods</a:t>
            </a:r>
            <a:endParaRPr sz="1700" b="0" dirty="0">
              <a:solidFill>
                <a:schemeClr val="dk1"/>
              </a:solidFill>
              <a:latin typeface="Exo 2 Light"/>
              <a:ea typeface="Exo 2 Light"/>
              <a:cs typeface="Exo 2 Light"/>
              <a:sym typeface="Exo 2 Light"/>
            </a:endParaRPr>
          </a:p>
          <a:p>
            <a:pPr marL="457200" lvl="0" indent="-336550" algn="l" rtl="0">
              <a:lnSpc>
                <a:spcPct val="150000"/>
              </a:lnSpc>
              <a:spcBef>
                <a:spcPts val="0"/>
              </a:spcBef>
              <a:spcAft>
                <a:spcPts val="0"/>
              </a:spcAft>
              <a:buClr>
                <a:schemeClr val="dk1"/>
              </a:buClr>
              <a:buSzPts val="1700"/>
              <a:buFont typeface="Exo 2 Light"/>
              <a:buAutoNum type="arabicPeriod"/>
            </a:pPr>
            <a:r>
              <a:rPr lang="en-GB" sz="1700" b="0" dirty="0">
                <a:solidFill>
                  <a:schemeClr val="dk1"/>
                </a:solidFill>
                <a:latin typeface="Exo 2 Light"/>
                <a:ea typeface="Exo 2 Light"/>
                <a:cs typeface="Exo 2 Light"/>
                <a:sym typeface="Exo 2 Light"/>
              </a:rPr>
              <a:t>Research methodology and Models</a:t>
            </a:r>
            <a:endParaRPr sz="1700" b="0" dirty="0">
              <a:solidFill>
                <a:schemeClr val="dk1"/>
              </a:solidFill>
              <a:latin typeface="Exo 2 Light"/>
              <a:ea typeface="Exo 2 Light"/>
              <a:cs typeface="Exo 2 Light"/>
              <a:sym typeface="Exo 2 Light"/>
            </a:endParaRPr>
          </a:p>
          <a:p>
            <a:pPr marL="457200" lvl="0" indent="-336550" algn="l" rtl="0">
              <a:lnSpc>
                <a:spcPct val="150000"/>
              </a:lnSpc>
              <a:spcBef>
                <a:spcPts val="0"/>
              </a:spcBef>
              <a:spcAft>
                <a:spcPts val="0"/>
              </a:spcAft>
              <a:buClr>
                <a:schemeClr val="dk1"/>
              </a:buClr>
              <a:buSzPts val="1700"/>
              <a:buFont typeface="Exo 2 Light"/>
              <a:buAutoNum type="arabicPeriod"/>
            </a:pPr>
            <a:r>
              <a:rPr lang="en-GB" sz="1700" b="0" dirty="0">
                <a:solidFill>
                  <a:schemeClr val="dk1"/>
                </a:solidFill>
                <a:latin typeface="Exo 2 Light"/>
                <a:ea typeface="Exo 2 Light"/>
                <a:cs typeface="Exo 2 Light"/>
                <a:sym typeface="Exo 2 Light"/>
              </a:rPr>
              <a:t>Initialization, Training, and Tuning of Hyperparameters</a:t>
            </a:r>
            <a:endParaRPr sz="1700" b="0" dirty="0">
              <a:solidFill>
                <a:schemeClr val="dk1"/>
              </a:solidFill>
              <a:latin typeface="Exo 2 Light"/>
              <a:ea typeface="Exo 2 Light"/>
              <a:cs typeface="Exo 2 Light"/>
              <a:sym typeface="Exo 2 Light"/>
            </a:endParaRPr>
          </a:p>
          <a:p>
            <a:pPr marL="457200" lvl="0" indent="-336550" algn="l" rtl="0">
              <a:lnSpc>
                <a:spcPct val="150000"/>
              </a:lnSpc>
              <a:spcBef>
                <a:spcPts val="0"/>
              </a:spcBef>
              <a:spcAft>
                <a:spcPts val="0"/>
              </a:spcAft>
              <a:buClr>
                <a:schemeClr val="dk1"/>
              </a:buClr>
              <a:buSzPts val="1700"/>
              <a:buFont typeface="Exo 2 Light"/>
              <a:buAutoNum type="arabicPeriod"/>
            </a:pPr>
            <a:r>
              <a:rPr lang="en-GB" sz="1700" b="0" dirty="0">
                <a:solidFill>
                  <a:schemeClr val="dk1"/>
                </a:solidFill>
                <a:latin typeface="Exo 2 Light"/>
                <a:ea typeface="Exo 2 Light"/>
                <a:cs typeface="Exo 2 Light"/>
                <a:sym typeface="Exo 2 Light"/>
              </a:rPr>
              <a:t>Performance evaluation, comparison, and discussion on the results</a:t>
            </a:r>
            <a:endParaRPr sz="1700" b="0" dirty="0">
              <a:solidFill>
                <a:schemeClr val="dk1"/>
              </a:solidFill>
              <a:latin typeface="Exo 2 Light"/>
              <a:ea typeface="Exo 2 Light"/>
              <a:cs typeface="Exo 2 Light"/>
              <a:sym typeface="Exo 2 Light"/>
            </a:endParaRPr>
          </a:p>
          <a:p>
            <a:pPr marL="457200" lvl="0" indent="-336550" algn="l" rtl="0">
              <a:lnSpc>
                <a:spcPct val="150000"/>
              </a:lnSpc>
              <a:spcBef>
                <a:spcPts val="0"/>
              </a:spcBef>
              <a:spcAft>
                <a:spcPts val="0"/>
              </a:spcAft>
              <a:buClr>
                <a:schemeClr val="dk1"/>
              </a:buClr>
              <a:buSzPts val="1700"/>
              <a:buFont typeface="Exo 2 Light"/>
              <a:buAutoNum type="arabicPeriod"/>
            </a:pPr>
            <a:r>
              <a:rPr lang="en-GB" sz="1700" b="0" dirty="0">
                <a:solidFill>
                  <a:schemeClr val="dk1"/>
                </a:solidFill>
                <a:latin typeface="Exo 2 Light"/>
                <a:ea typeface="Exo 2 Light"/>
                <a:cs typeface="Exo 2 Light"/>
                <a:sym typeface="Exo 2 Light"/>
              </a:rPr>
              <a:t>Conclusion and Future Enhancements</a:t>
            </a:r>
            <a:endParaRPr sz="1700" b="0" dirty="0">
              <a:solidFill>
                <a:schemeClr val="dk1"/>
              </a:solidFill>
              <a:latin typeface="Exo 2 Light"/>
              <a:ea typeface="Exo 2 Light"/>
              <a:cs typeface="Exo 2 Light"/>
              <a:sym typeface="Exo 2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9"/>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MobileNetV2 </a:t>
            </a:r>
            <a:endParaRPr/>
          </a:p>
        </p:txBody>
      </p:sp>
      <p:sp>
        <p:nvSpPr>
          <p:cNvPr id="366" name="Google Shape;366;p59"/>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Layer Calculations MobileNetV2</a:t>
            </a:r>
            <a:endParaRPr sz="1800">
              <a:latin typeface="Roboto Condensed Light"/>
              <a:ea typeface="Roboto Condensed Light"/>
              <a:cs typeface="Roboto Condensed Light"/>
              <a:sym typeface="Roboto Condensed Light"/>
            </a:endParaRPr>
          </a:p>
        </p:txBody>
      </p:sp>
      <p:graphicFrame>
        <p:nvGraphicFramePr>
          <p:cNvPr id="367" name="Google Shape;367;p59"/>
          <p:cNvGraphicFramePr/>
          <p:nvPr/>
        </p:nvGraphicFramePr>
        <p:xfrm>
          <a:off x="746375" y="1513125"/>
          <a:ext cx="7532575" cy="3430125"/>
        </p:xfrm>
        <a:graphic>
          <a:graphicData uri="http://schemas.openxmlformats.org/drawingml/2006/table">
            <a:tbl>
              <a:tblPr>
                <a:noFill/>
                <a:tableStyleId>{3FC3E872-7510-4E5F-A7BB-0F92F6692B2A}</a:tableStyleId>
              </a:tblPr>
              <a:tblGrid>
                <a:gridCol w="2707025">
                  <a:extLst>
                    <a:ext uri="{9D8B030D-6E8A-4147-A177-3AD203B41FA5}">
                      <a16:colId xmlns:a16="http://schemas.microsoft.com/office/drawing/2014/main" val="20000"/>
                    </a:ext>
                  </a:extLst>
                </a:gridCol>
                <a:gridCol w="2523925">
                  <a:extLst>
                    <a:ext uri="{9D8B030D-6E8A-4147-A177-3AD203B41FA5}">
                      <a16:colId xmlns:a16="http://schemas.microsoft.com/office/drawing/2014/main" val="20001"/>
                    </a:ext>
                  </a:extLst>
                </a:gridCol>
                <a:gridCol w="2301625">
                  <a:extLst>
                    <a:ext uri="{9D8B030D-6E8A-4147-A177-3AD203B41FA5}">
                      <a16:colId xmlns:a16="http://schemas.microsoft.com/office/drawing/2014/main" val="20002"/>
                    </a:ext>
                  </a:extLst>
                </a:gridCol>
              </a:tblGrid>
              <a:tr h="3811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Layer Name</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Layer Type</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Number of parameters</a:t>
                      </a:r>
                      <a:endParaRPr sz="1200">
                        <a:latin typeface="Times New Roman"/>
                        <a:ea typeface="Times New Roman"/>
                        <a:cs typeface="Times New Roman"/>
                        <a:sym typeface="Times New Roman"/>
                      </a:endParaRPr>
                    </a:p>
                  </a:txBody>
                  <a:tcPr marL="63500" marR="63500" marT="63500" marB="63500">
                    <a:solidFill>
                      <a:srgbClr val="D9D9D9"/>
                    </a:solidFill>
                  </a:tcPr>
                </a:tc>
                <a:extLst>
                  <a:ext uri="{0D108BD9-81ED-4DB2-BD59-A6C34878D82A}">
                    <a16:rowId xmlns:a16="http://schemas.microsoft.com/office/drawing/2014/main" val="10000"/>
                  </a:ext>
                </a:extLst>
              </a:tr>
              <a:tr h="3811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mobilenetv2_1.00_224</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Functional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2,257,984</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1"/>
                  </a:ext>
                </a:extLst>
              </a:tr>
              <a:tr h="3811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 global_average_pooling2d_3</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Global Average Pooling 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2"/>
                  </a:ext>
                </a:extLst>
              </a:tr>
              <a:tr h="3811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dense_9</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256(1280+1) = 327,936</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3"/>
                  </a:ext>
                </a:extLst>
              </a:tr>
              <a:tr h="3811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dropout_6</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4"/>
                  </a:ext>
                </a:extLst>
              </a:tr>
              <a:tr h="3811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dense_10</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256(256+1) = 65,792</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5"/>
                  </a:ext>
                </a:extLst>
              </a:tr>
              <a:tr h="3811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dropout_7</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6"/>
                  </a:ext>
                </a:extLst>
              </a:tr>
              <a:tr h="3811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dense_11</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100(256+1) = 25,700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7"/>
                  </a:ext>
                </a:extLst>
              </a:tr>
              <a:tr h="3811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Total</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2,677,412</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0"/>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MobileNetV2 </a:t>
            </a:r>
            <a:endParaRPr/>
          </a:p>
        </p:txBody>
      </p:sp>
      <p:sp>
        <p:nvSpPr>
          <p:cNvPr id="373" name="Google Shape;373;p60"/>
          <p:cNvSpPr txBox="1"/>
          <p:nvPr/>
        </p:nvSpPr>
        <p:spPr>
          <a:xfrm>
            <a:off x="437100" y="2271600"/>
            <a:ext cx="531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3.</a:t>
            </a:r>
            <a:endParaRPr sz="2700" b="1">
              <a:solidFill>
                <a:schemeClr val="accent5"/>
              </a:solidFill>
              <a:latin typeface="Exo 2"/>
              <a:ea typeface="Exo 2"/>
              <a:cs typeface="Exo 2"/>
              <a:sym typeface="Exo 2"/>
            </a:endParaRPr>
          </a:p>
        </p:txBody>
      </p:sp>
      <p:pic>
        <p:nvPicPr>
          <p:cNvPr id="374" name="Google Shape;374;p60"/>
          <p:cNvPicPr preferRelativeResize="0"/>
          <p:nvPr/>
        </p:nvPicPr>
        <p:blipFill rotWithShape="1">
          <a:blip r:embed="rId3">
            <a:alphaModFix/>
          </a:blip>
          <a:srcRect l="2831" t="7045" r="1199"/>
          <a:stretch/>
        </p:blipFill>
        <p:spPr>
          <a:xfrm>
            <a:off x="968700" y="1094700"/>
            <a:ext cx="7979400" cy="3630375"/>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MobileNetV2 </a:t>
            </a:r>
            <a:endParaRPr/>
          </a:p>
        </p:txBody>
      </p:sp>
      <p:sp>
        <p:nvSpPr>
          <p:cNvPr id="380" name="Google Shape;380;p61"/>
          <p:cNvSpPr txBox="1"/>
          <p:nvPr/>
        </p:nvSpPr>
        <p:spPr>
          <a:xfrm>
            <a:off x="2371825" y="2271600"/>
            <a:ext cx="531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4.</a:t>
            </a:r>
            <a:endParaRPr sz="2700" b="1">
              <a:solidFill>
                <a:schemeClr val="accent5"/>
              </a:solidFill>
              <a:latin typeface="Exo 2"/>
              <a:ea typeface="Exo 2"/>
              <a:cs typeface="Exo 2"/>
              <a:sym typeface="Exo 2"/>
            </a:endParaRPr>
          </a:p>
        </p:txBody>
      </p:sp>
      <p:pic>
        <p:nvPicPr>
          <p:cNvPr id="381" name="Google Shape;381;p61"/>
          <p:cNvPicPr preferRelativeResize="0"/>
          <p:nvPr/>
        </p:nvPicPr>
        <p:blipFill rotWithShape="1">
          <a:blip r:embed="rId3">
            <a:alphaModFix/>
          </a:blip>
          <a:srcRect l="10048" r="15408"/>
          <a:stretch/>
        </p:blipFill>
        <p:spPr>
          <a:xfrm>
            <a:off x="2903425" y="1857375"/>
            <a:ext cx="3337150" cy="1428750"/>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2"/>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MobileNetV2 </a:t>
            </a:r>
            <a:endParaRPr/>
          </a:p>
        </p:txBody>
      </p:sp>
      <p:sp>
        <p:nvSpPr>
          <p:cNvPr id="387" name="Google Shape;387;p62"/>
          <p:cNvSpPr txBox="1"/>
          <p:nvPr/>
        </p:nvSpPr>
        <p:spPr>
          <a:xfrm>
            <a:off x="79900" y="781600"/>
            <a:ext cx="5316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5.</a:t>
            </a:r>
            <a:endParaRPr sz="2700" b="1">
              <a:solidFill>
                <a:schemeClr val="accent5"/>
              </a:solidFill>
              <a:latin typeface="Exo 2"/>
              <a:ea typeface="Exo 2"/>
              <a:cs typeface="Exo 2"/>
              <a:sym typeface="Exo 2"/>
            </a:endParaRPr>
          </a:p>
        </p:txBody>
      </p:sp>
      <p:pic>
        <p:nvPicPr>
          <p:cNvPr id="388" name="Google Shape;388;p62"/>
          <p:cNvPicPr preferRelativeResize="0"/>
          <p:nvPr/>
        </p:nvPicPr>
        <p:blipFill rotWithShape="1">
          <a:blip r:embed="rId3">
            <a:alphaModFix/>
          </a:blip>
          <a:srcRect l="5908" t="7561"/>
          <a:stretch/>
        </p:blipFill>
        <p:spPr>
          <a:xfrm>
            <a:off x="244850" y="1422725"/>
            <a:ext cx="4265650" cy="3562525"/>
          </a:xfrm>
          <a:prstGeom prst="rect">
            <a:avLst/>
          </a:prstGeom>
          <a:noFill/>
          <a:ln w="12700" cap="flat" cmpd="sng">
            <a:solidFill>
              <a:srgbClr val="999999"/>
            </a:solidFill>
            <a:prstDash val="solid"/>
            <a:miter lim="8000"/>
            <a:headEnd type="none" w="sm" len="sm"/>
            <a:tailEnd type="none" w="sm" len="sm"/>
          </a:ln>
        </p:spPr>
      </p:pic>
      <p:pic>
        <p:nvPicPr>
          <p:cNvPr id="389" name="Google Shape;389;p62"/>
          <p:cNvPicPr preferRelativeResize="0"/>
          <p:nvPr/>
        </p:nvPicPr>
        <p:blipFill rotWithShape="1">
          <a:blip r:embed="rId4">
            <a:alphaModFix/>
          </a:blip>
          <a:srcRect l="5132" t="8833"/>
          <a:stretch/>
        </p:blipFill>
        <p:spPr>
          <a:xfrm>
            <a:off x="4633150" y="1433625"/>
            <a:ext cx="4266000" cy="3540735"/>
          </a:xfrm>
          <a:prstGeom prst="rect">
            <a:avLst/>
          </a:prstGeom>
          <a:noFill/>
          <a:ln w="12700" cap="flat" cmpd="sng">
            <a:solidFill>
              <a:srgbClr val="999999"/>
            </a:solidFill>
            <a:prstDash val="solid"/>
            <a:miter lim="8000"/>
            <a:headEnd type="none" w="sm" len="sm"/>
            <a:tailEnd type="none" w="sm" len="sm"/>
          </a:ln>
        </p:spPr>
      </p:pic>
      <p:sp>
        <p:nvSpPr>
          <p:cNvPr id="390" name="Google Shape;390;p62"/>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Training and Validation Accuracy and Loss</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3"/>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VGG19 </a:t>
            </a:r>
            <a:endParaRPr/>
          </a:p>
        </p:txBody>
      </p:sp>
      <p:sp>
        <p:nvSpPr>
          <p:cNvPr id="396" name="Google Shape;396;p63"/>
          <p:cNvSpPr txBox="1"/>
          <p:nvPr/>
        </p:nvSpPr>
        <p:spPr>
          <a:xfrm>
            <a:off x="529800" y="1778775"/>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pic>
        <p:nvPicPr>
          <p:cNvPr id="397" name="Google Shape;397;p63"/>
          <p:cNvPicPr preferRelativeResize="0"/>
          <p:nvPr/>
        </p:nvPicPr>
        <p:blipFill>
          <a:blip r:embed="rId3">
            <a:alphaModFix/>
          </a:blip>
          <a:stretch>
            <a:fillRect/>
          </a:stretch>
        </p:blipFill>
        <p:spPr>
          <a:xfrm>
            <a:off x="968700" y="1674113"/>
            <a:ext cx="5734050" cy="809625"/>
          </a:xfrm>
          <a:prstGeom prst="rect">
            <a:avLst/>
          </a:prstGeom>
          <a:noFill/>
          <a:ln w="12700" cap="flat" cmpd="sng">
            <a:solidFill>
              <a:srgbClr val="999999"/>
            </a:solidFill>
            <a:prstDash val="solid"/>
            <a:miter lim="8000"/>
            <a:headEnd type="none" w="sm" len="sm"/>
            <a:tailEnd type="none" w="sm" len="sm"/>
          </a:ln>
        </p:spPr>
      </p:pic>
      <p:pic>
        <p:nvPicPr>
          <p:cNvPr id="398" name="Google Shape;398;p63"/>
          <p:cNvPicPr preferRelativeResize="0"/>
          <p:nvPr/>
        </p:nvPicPr>
        <p:blipFill>
          <a:blip r:embed="rId4">
            <a:alphaModFix/>
          </a:blip>
          <a:stretch>
            <a:fillRect/>
          </a:stretch>
        </p:blipFill>
        <p:spPr>
          <a:xfrm>
            <a:off x="3336475" y="2615713"/>
            <a:ext cx="4962525" cy="2333625"/>
          </a:xfrm>
          <a:prstGeom prst="rect">
            <a:avLst/>
          </a:prstGeom>
          <a:noFill/>
          <a:ln w="12700" cap="flat" cmpd="sng">
            <a:solidFill>
              <a:srgbClr val="999999"/>
            </a:solidFill>
            <a:prstDash val="solid"/>
            <a:miter lim="8000"/>
            <a:headEnd type="none" w="sm" len="sm"/>
            <a:tailEnd type="none" w="sm" len="sm"/>
          </a:ln>
        </p:spPr>
      </p:pic>
      <p:sp>
        <p:nvSpPr>
          <p:cNvPr id="399" name="Google Shape;399;p63"/>
          <p:cNvSpPr txBox="1"/>
          <p:nvPr/>
        </p:nvSpPr>
        <p:spPr>
          <a:xfrm>
            <a:off x="2763475" y="3482388"/>
            <a:ext cx="573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VGG19 </a:t>
            </a:r>
            <a:endParaRPr/>
          </a:p>
        </p:txBody>
      </p:sp>
      <p:pic>
        <p:nvPicPr>
          <p:cNvPr id="412" name="Google Shape;412;p65"/>
          <p:cNvPicPr preferRelativeResize="0"/>
          <p:nvPr/>
        </p:nvPicPr>
        <p:blipFill rotWithShape="1">
          <a:blip r:embed="rId3">
            <a:alphaModFix/>
          </a:blip>
          <a:srcRect b="20191"/>
          <a:stretch/>
        </p:blipFill>
        <p:spPr>
          <a:xfrm>
            <a:off x="652425" y="1131100"/>
            <a:ext cx="4460925" cy="2874500"/>
          </a:xfrm>
          <a:prstGeom prst="rect">
            <a:avLst/>
          </a:prstGeom>
          <a:noFill/>
          <a:ln w="12700" cap="flat" cmpd="sng">
            <a:solidFill>
              <a:srgbClr val="999999"/>
            </a:solidFill>
            <a:prstDash val="solid"/>
            <a:miter lim="8000"/>
            <a:headEnd type="none" w="sm" len="sm"/>
            <a:tailEnd type="none" w="sm" len="sm"/>
          </a:ln>
        </p:spPr>
      </p:pic>
      <p:pic>
        <p:nvPicPr>
          <p:cNvPr id="413" name="Google Shape;413;p65"/>
          <p:cNvPicPr preferRelativeResize="0"/>
          <p:nvPr/>
        </p:nvPicPr>
        <p:blipFill rotWithShape="1">
          <a:blip r:embed="rId3">
            <a:alphaModFix/>
          </a:blip>
          <a:srcRect t="78483"/>
          <a:stretch/>
        </p:blipFill>
        <p:spPr>
          <a:xfrm>
            <a:off x="4070600" y="4092350"/>
            <a:ext cx="4697325" cy="816425"/>
          </a:xfrm>
          <a:prstGeom prst="rect">
            <a:avLst/>
          </a:prstGeom>
          <a:noFill/>
          <a:ln w="12700" cap="flat" cmpd="sng">
            <a:solidFill>
              <a:srgbClr val="999999"/>
            </a:solidFill>
            <a:prstDash val="solid"/>
            <a:miter lim="8000"/>
            <a:headEnd type="none" w="sm" len="sm"/>
            <a:tailEnd type="none" w="sm" len="sm"/>
          </a:ln>
        </p:spPr>
      </p:pic>
      <p:sp>
        <p:nvSpPr>
          <p:cNvPr id="414" name="Google Shape;414;p65"/>
          <p:cNvSpPr txBox="1"/>
          <p:nvPr/>
        </p:nvSpPr>
        <p:spPr>
          <a:xfrm>
            <a:off x="79425" y="2271588"/>
            <a:ext cx="573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3.</a:t>
            </a:r>
            <a:endParaRPr sz="2700" b="1">
              <a:solidFill>
                <a:schemeClr val="accent5"/>
              </a:solidFill>
              <a:latin typeface="Exo 2"/>
              <a:ea typeface="Exo 2"/>
              <a:cs typeface="Exo 2"/>
              <a:sym typeface="Exo 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4"/>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VGG19 </a:t>
            </a:r>
            <a:endParaRPr/>
          </a:p>
        </p:txBody>
      </p:sp>
      <p:graphicFrame>
        <p:nvGraphicFramePr>
          <p:cNvPr id="405" name="Google Shape;405;p64"/>
          <p:cNvGraphicFramePr/>
          <p:nvPr/>
        </p:nvGraphicFramePr>
        <p:xfrm>
          <a:off x="581188" y="1591350"/>
          <a:ext cx="7981625" cy="3246300"/>
        </p:xfrm>
        <a:graphic>
          <a:graphicData uri="http://schemas.openxmlformats.org/drawingml/2006/table">
            <a:tbl>
              <a:tblPr>
                <a:noFill/>
                <a:tableStyleId>{3FC3E872-7510-4E5F-A7BB-0F92F6692B2A}</a:tableStyleId>
              </a:tblPr>
              <a:tblGrid>
                <a:gridCol w="2868400">
                  <a:extLst>
                    <a:ext uri="{9D8B030D-6E8A-4147-A177-3AD203B41FA5}">
                      <a16:colId xmlns:a16="http://schemas.microsoft.com/office/drawing/2014/main" val="20000"/>
                    </a:ext>
                  </a:extLst>
                </a:gridCol>
                <a:gridCol w="2674400">
                  <a:extLst>
                    <a:ext uri="{9D8B030D-6E8A-4147-A177-3AD203B41FA5}">
                      <a16:colId xmlns:a16="http://schemas.microsoft.com/office/drawing/2014/main" val="20001"/>
                    </a:ext>
                  </a:extLst>
                </a:gridCol>
                <a:gridCol w="2438825">
                  <a:extLst>
                    <a:ext uri="{9D8B030D-6E8A-4147-A177-3AD203B41FA5}">
                      <a16:colId xmlns:a16="http://schemas.microsoft.com/office/drawing/2014/main" val="20002"/>
                    </a:ext>
                  </a:extLst>
                </a:gridCol>
              </a:tblGrid>
              <a:tr h="36070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Layer Name</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Layer Type</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Number of parameters</a:t>
                      </a:r>
                      <a:endParaRPr sz="1200">
                        <a:latin typeface="Times New Roman"/>
                        <a:ea typeface="Times New Roman"/>
                        <a:cs typeface="Times New Roman"/>
                        <a:sym typeface="Times New Roman"/>
                      </a:endParaRPr>
                    </a:p>
                  </a:txBody>
                  <a:tcPr marL="63500" marR="63500" marT="63500" marB="63500">
                    <a:solidFill>
                      <a:srgbClr val="D9D9D9"/>
                    </a:solidFill>
                  </a:tcPr>
                </a:tc>
                <a:extLst>
                  <a:ext uri="{0D108BD9-81ED-4DB2-BD59-A6C34878D82A}">
                    <a16:rowId xmlns:a16="http://schemas.microsoft.com/office/drawing/2014/main" val="10000"/>
                  </a:ext>
                </a:extLst>
              </a:tr>
              <a:tr h="36070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vgg19</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Functional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20,024,384</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1"/>
                  </a:ext>
                </a:extLst>
              </a:tr>
              <a:tr h="36070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 global_average_pooling2d_3</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Global Average Pooling 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2"/>
                  </a:ext>
                </a:extLst>
              </a:tr>
              <a:tr h="36070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dense_9</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256(512+1) = 131,328</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3"/>
                  </a:ext>
                </a:extLst>
              </a:tr>
              <a:tr h="36070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dropout_6</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4"/>
                  </a:ext>
                </a:extLst>
              </a:tr>
              <a:tr h="36070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dense_10</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256(256+1) = 65,792</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5"/>
                  </a:ext>
                </a:extLst>
              </a:tr>
              <a:tr h="36070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dropout_7</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6"/>
                  </a:ext>
                </a:extLst>
              </a:tr>
              <a:tr h="36070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dense_11</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100(256+1) = 25,700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7"/>
                  </a:ext>
                </a:extLst>
              </a:tr>
              <a:tr h="36070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Total</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20,247,204</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8"/>
                  </a:ext>
                </a:extLst>
              </a:tr>
            </a:tbl>
          </a:graphicData>
        </a:graphic>
      </p:graphicFrame>
      <p:sp>
        <p:nvSpPr>
          <p:cNvPr id="406" name="Google Shape;406;p64"/>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Layer Calculations VGG19</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6"/>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VGG19 </a:t>
            </a:r>
            <a:endParaRPr/>
          </a:p>
        </p:txBody>
      </p:sp>
      <p:sp>
        <p:nvSpPr>
          <p:cNvPr id="420" name="Google Shape;420;p66"/>
          <p:cNvSpPr txBox="1"/>
          <p:nvPr/>
        </p:nvSpPr>
        <p:spPr>
          <a:xfrm>
            <a:off x="0" y="2650563"/>
            <a:ext cx="573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4.</a:t>
            </a:r>
            <a:endParaRPr sz="2700" b="1">
              <a:solidFill>
                <a:schemeClr val="accent5"/>
              </a:solidFill>
              <a:latin typeface="Exo 2"/>
              <a:ea typeface="Exo 2"/>
              <a:cs typeface="Exo 2"/>
              <a:sym typeface="Exo 2"/>
            </a:endParaRPr>
          </a:p>
        </p:txBody>
      </p:sp>
      <p:pic>
        <p:nvPicPr>
          <p:cNvPr id="421" name="Google Shape;421;p66"/>
          <p:cNvPicPr preferRelativeResize="0"/>
          <p:nvPr/>
        </p:nvPicPr>
        <p:blipFill>
          <a:blip r:embed="rId3">
            <a:alphaModFix/>
          </a:blip>
          <a:stretch>
            <a:fillRect/>
          </a:stretch>
        </p:blipFill>
        <p:spPr>
          <a:xfrm>
            <a:off x="600725" y="1217175"/>
            <a:ext cx="8131025" cy="3467100"/>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7"/>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VGG19 </a:t>
            </a:r>
            <a:endParaRPr/>
          </a:p>
        </p:txBody>
      </p:sp>
      <p:sp>
        <p:nvSpPr>
          <p:cNvPr id="427" name="Google Shape;427;p67"/>
          <p:cNvSpPr txBox="1"/>
          <p:nvPr/>
        </p:nvSpPr>
        <p:spPr>
          <a:xfrm>
            <a:off x="0" y="712688"/>
            <a:ext cx="573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5.</a:t>
            </a:r>
            <a:endParaRPr sz="2700" b="1">
              <a:solidFill>
                <a:schemeClr val="accent5"/>
              </a:solidFill>
              <a:latin typeface="Exo 2"/>
              <a:ea typeface="Exo 2"/>
              <a:cs typeface="Exo 2"/>
              <a:sym typeface="Exo 2"/>
            </a:endParaRPr>
          </a:p>
        </p:txBody>
      </p:sp>
      <p:pic>
        <p:nvPicPr>
          <p:cNvPr id="428" name="Google Shape;428;p67"/>
          <p:cNvPicPr preferRelativeResize="0"/>
          <p:nvPr/>
        </p:nvPicPr>
        <p:blipFill>
          <a:blip r:embed="rId3">
            <a:alphaModFix/>
          </a:blip>
          <a:stretch>
            <a:fillRect/>
          </a:stretch>
        </p:blipFill>
        <p:spPr>
          <a:xfrm>
            <a:off x="97013" y="1431475"/>
            <a:ext cx="4408050" cy="3599775"/>
          </a:xfrm>
          <a:prstGeom prst="rect">
            <a:avLst/>
          </a:prstGeom>
          <a:noFill/>
          <a:ln w="12700" cap="flat" cmpd="sng">
            <a:solidFill>
              <a:srgbClr val="999999"/>
            </a:solidFill>
            <a:prstDash val="solid"/>
            <a:miter lim="8000"/>
            <a:headEnd type="none" w="sm" len="sm"/>
            <a:tailEnd type="none" w="sm" len="sm"/>
          </a:ln>
        </p:spPr>
      </p:pic>
      <p:pic>
        <p:nvPicPr>
          <p:cNvPr id="429" name="Google Shape;429;p67"/>
          <p:cNvPicPr preferRelativeResize="0"/>
          <p:nvPr/>
        </p:nvPicPr>
        <p:blipFill>
          <a:blip r:embed="rId4">
            <a:alphaModFix/>
          </a:blip>
          <a:stretch>
            <a:fillRect/>
          </a:stretch>
        </p:blipFill>
        <p:spPr>
          <a:xfrm>
            <a:off x="4640585" y="1404850"/>
            <a:ext cx="4406400" cy="3653020"/>
          </a:xfrm>
          <a:prstGeom prst="rect">
            <a:avLst/>
          </a:prstGeom>
          <a:noFill/>
          <a:ln w="12700" cap="flat" cmpd="sng">
            <a:solidFill>
              <a:srgbClr val="999999"/>
            </a:solidFill>
            <a:prstDash val="solid"/>
            <a:miter lim="8000"/>
            <a:headEnd type="none" w="sm" len="sm"/>
            <a:tailEnd type="none" w="sm" len="sm"/>
          </a:ln>
        </p:spPr>
      </p:pic>
      <p:sp>
        <p:nvSpPr>
          <p:cNvPr id="430" name="Google Shape;430;p67"/>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Training and Validation Accuracy and Loss</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8"/>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ResNet101V2</a:t>
            </a:r>
            <a:endParaRPr/>
          </a:p>
        </p:txBody>
      </p:sp>
      <p:pic>
        <p:nvPicPr>
          <p:cNvPr id="436" name="Google Shape;436;p68"/>
          <p:cNvPicPr preferRelativeResize="0"/>
          <p:nvPr/>
        </p:nvPicPr>
        <p:blipFill rotWithShape="1">
          <a:blip r:embed="rId3">
            <a:alphaModFix/>
          </a:blip>
          <a:srcRect r="5365"/>
          <a:stretch/>
        </p:blipFill>
        <p:spPr>
          <a:xfrm>
            <a:off x="713700" y="1462100"/>
            <a:ext cx="5876925" cy="819150"/>
          </a:xfrm>
          <a:prstGeom prst="rect">
            <a:avLst/>
          </a:prstGeom>
          <a:noFill/>
          <a:ln w="12700" cap="flat" cmpd="sng">
            <a:solidFill>
              <a:srgbClr val="B7B7B7"/>
            </a:solidFill>
            <a:prstDash val="solid"/>
            <a:miter lim="8000"/>
            <a:headEnd type="none" w="sm" len="sm"/>
            <a:tailEnd type="none" w="sm" len="sm"/>
          </a:ln>
        </p:spPr>
      </p:pic>
      <p:sp>
        <p:nvSpPr>
          <p:cNvPr id="437" name="Google Shape;437;p68"/>
          <p:cNvSpPr txBox="1"/>
          <p:nvPr/>
        </p:nvSpPr>
        <p:spPr>
          <a:xfrm>
            <a:off x="274800" y="1571525"/>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pic>
        <p:nvPicPr>
          <p:cNvPr id="438" name="Google Shape;438;p68"/>
          <p:cNvPicPr preferRelativeResize="0"/>
          <p:nvPr/>
        </p:nvPicPr>
        <p:blipFill>
          <a:blip r:embed="rId4">
            <a:alphaModFix/>
          </a:blip>
          <a:stretch>
            <a:fillRect/>
          </a:stretch>
        </p:blipFill>
        <p:spPr>
          <a:xfrm>
            <a:off x="2969075" y="2392825"/>
            <a:ext cx="5343525" cy="2552700"/>
          </a:xfrm>
          <a:prstGeom prst="rect">
            <a:avLst/>
          </a:prstGeom>
          <a:noFill/>
          <a:ln w="12700" cap="flat" cmpd="sng">
            <a:solidFill>
              <a:srgbClr val="B7B7B7"/>
            </a:solidFill>
            <a:prstDash val="solid"/>
            <a:miter lim="8000"/>
            <a:headEnd type="none" w="sm" len="sm"/>
            <a:tailEnd type="none" w="sm" len="sm"/>
          </a:ln>
        </p:spPr>
      </p:pic>
      <p:sp>
        <p:nvSpPr>
          <p:cNvPr id="439" name="Google Shape;439;p68"/>
          <p:cNvSpPr txBox="1"/>
          <p:nvPr/>
        </p:nvSpPr>
        <p:spPr>
          <a:xfrm>
            <a:off x="2426675" y="3326175"/>
            <a:ext cx="542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3"/>
          <p:cNvSpPr txBox="1">
            <a:spLocks noGrp="1"/>
          </p:cNvSpPr>
          <p:nvPr>
            <p:ph type="title"/>
          </p:nvPr>
        </p:nvSpPr>
        <p:spPr>
          <a:xfrm>
            <a:off x="2905300" y="570500"/>
            <a:ext cx="4265700" cy="8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Introduction</a:t>
            </a:r>
            <a:endParaRPr sz="2400"/>
          </a:p>
        </p:txBody>
      </p:sp>
      <p:sp>
        <p:nvSpPr>
          <p:cNvPr id="165" name="Google Shape;165;p33"/>
          <p:cNvSpPr txBox="1">
            <a:spLocks noGrp="1"/>
          </p:cNvSpPr>
          <p:nvPr>
            <p:ph type="body" idx="1"/>
          </p:nvPr>
        </p:nvSpPr>
        <p:spPr>
          <a:xfrm>
            <a:off x="1474600" y="1754000"/>
            <a:ext cx="7293900" cy="12567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1700" dirty="0"/>
              <a:t>Image classification of 100 different sports using a dataset from </a:t>
            </a:r>
            <a:r>
              <a:rPr lang="en-GB" sz="1700" dirty="0" err="1"/>
              <a:t>kaggle</a:t>
            </a:r>
            <a:r>
              <a:rPr lang="en-GB" sz="1700" dirty="0"/>
              <a:t> website. The image classification will be done using Convolutional Neural Network (CNN) and Transfer Learning. </a:t>
            </a:r>
            <a:endParaRPr sz="17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0"/>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ResNet101V2</a:t>
            </a:r>
            <a:endParaRPr/>
          </a:p>
        </p:txBody>
      </p:sp>
      <p:sp>
        <p:nvSpPr>
          <p:cNvPr id="452" name="Google Shape;452;p70"/>
          <p:cNvSpPr txBox="1"/>
          <p:nvPr/>
        </p:nvSpPr>
        <p:spPr>
          <a:xfrm>
            <a:off x="88950" y="2314125"/>
            <a:ext cx="542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3.</a:t>
            </a:r>
            <a:endParaRPr sz="2700" b="1">
              <a:solidFill>
                <a:schemeClr val="accent5"/>
              </a:solidFill>
              <a:latin typeface="Exo 2"/>
              <a:ea typeface="Exo 2"/>
              <a:cs typeface="Exo 2"/>
              <a:sym typeface="Exo 2"/>
            </a:endParaRPr>
          </a:p>
        </p:txBody>
      </p:sp>
      <p:pic>
        <p:nvPicPr>
          <p:cNvPr id="453" name="Google Shape;453;p70"/>
          <p:cNvPicPr preferRelativeResize="0"/>
          <p:nvPr/>
        </p:nvPicPr>
        <p:blipFill rotWithShape="1">
          <a:blip r:embed="rId3">
            <a:alphaModFix/>
          </a:blip>
          <a:srcRect b="23418"/>
          <a:stretch/>
        </p:blipFill>
        <p:spPr>
          <a:xfrm>
            <a:off x="631350" y="1161363"/>
            <a:ext cx="4742950" cy="2905800"/>
          </a:xfrm>
          <a:prstGeom prst="rect">
            <a:avLst/>
          </a:prstGeom>
          <a:noFill/>
          <a:ln w="12700" cap="flat" cmpd="sng">
            <a:solidFill>
              <a:srgbClr val="999999"/>
            </a:solidFill>
            <a:prstDash val="solid"/>
            <a:miter lim="8000"/>
            <a:headEnd type="none" w="sm" len="sm"/>
            <a:tailEnd type="none" w="sm" len="sm"/>
          </a:ln>
        </p:spPr>
      </p:pic>
      <p:pic>
        <p:nvPicPr>
          <p:cNvPr id="454" name="Google Shape;454;p70"/>
          <p:cNvPicPr preferRelativeResize="0"/>
          <p:nvPr/>
        </p:nvPicPr>
        <p:blipFill rotWithShape="1">
          <a:blip r:embed="rId3">
            <a:alphaModFix/>
          </a:blip>
          <a:srcRect t="78139"/>
          <a:stretch/>
        </p:blipFill>
        <p:spPr>
          <a:xfrm>
            <a:off x="3424425" y="4184200"/>
            <a:ext cx="5135301" cy="898076"/>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9"/>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ResNet101V2</a:t>
            </a:r>
            <a:endParaRPr/>
          </a:p>
        </p:txBody>
      </p:sp>
      <p:sp>
        <p:nvSpPr>
          <p:cNvPr id="445" name="Google Shape;445;p69"/>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Layer Calculations ResNet101V2</a:t>
            </a:r>
            <a:endParaRPr sz="1800">
              <a:latin typeface="Roboto Condensed Light"/>
              <a:ea typeface="Roboto Condensed Light"/>
              <a:cs typeface="Roboto Condensed Light"/>
              <a:sym typeface="Roboto Condensed Light"/>
            </a:endParaRPr>
          </a:p>
        </p:txBody>
      </p:sp>
      <p:graphicFrame>
        <p:nvGraphicFramePr>
          <p:cNvPr id="446" name="Google Shape;446;p69"/>
          <p:cNvGraphicFramePr/>
          <p:nvPr/>
        </p:nvGraphicFramePr>
        <p:xfrm>
          <a:off x="370125" y="1560075"/>
          <a:ext cx="8430650" cy="3317850"/>
        </p:xfrm>
        <a:graphic>
          <a:graphicData uri="http://schemas.openxmlformats.org/drawingml/2006/table">
            <a:tbl>
              <a:tblPr>
                <a:noFill/>
                <a:tableStyleId>{3FC3E872-7510-4E5F-A7BB-0F92F6692B2A}</a:tableStyleId>
              </a:tblPr>
              <a:tblGrid>
                <a:gridCol w="3029775">
                  <a:extLst>
                    <a:ext uri="{9D8B030D-6E8A-4147-A177-3AD203B41FA5}">
                      <a16:colId xmlns:a16="http://schemas.microsoft.com/office/drawing/2014/main" val="20000"/>
                    </a:ext>
                  </a:extLst>
                </a:gridCol>
                <a:gridCol w="2824850">
                  <a:extLst>
                    <a:ext uri="{9D8B030D-6E8A-4147-A177-3AD203B41FA5}">
                      <a16:colId xmlns:a16="http://schemas.microsoft.com/office/drawing/2014/main" val="20001"/>
                    </a:ext>
                  </a:extLst>
                </a:gridCol>
                <a:gridCol w="2576025">
                  <a:extLst>
                    <a:ext uri="{9D8B030D-6E8A-4147-A177-3AD203B41FA5}">
                      <a16:colId xmlns:a16="http://schemas.microsoft.com/office/drawing/2014/main" val="20002"/>
                    </a:ext>
                  </a:extLst>
                </a:gridCol>
              </a:tblGrid>
              <a:tr h="3686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Layer Name</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Layer Type</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Number of parameters</a:t>
                      </a:r>
                      <a:endParaRPr sz="1200">
                        <a:latin typeface="Times New Roman"/>
                        <a:ea typeface="Times New Roman"/>
                        <a:cs typeface="Times New Roman"/>
                        <a:sym typeface="Times New Roman"/>
                      </a:endParaRPr>
                    </a:p>
                  </a:txBody>
                  <a:tcPr marL="63500" marR="63500" marT="63500" marB="63500">
                    <a:solidFill>
                      <a:srgbClr val="D9D9D9"/>
                    </a:solidFill>
                  </a:tcPr>
                </a:tc>
                <a:extLst>
                  <a:ext uri="{0D108BD9-81ED-4DB2-BD59-A6C34878D82A}">
                    <a16:rowId xmlns:a16="http://schemas.microsoft.com/office/drawing/2014/main" val="10000"/>
                  </a:ext>
                </a:extLst>
              </a:tr>
              <a:tr h="3686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resnet101v2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Functional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42,626,560  </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1"/>
                  </a:ext>
                </a:extLst>
              </a:tr>
              <a:tr h="3686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 global_average_pooling2d_4</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Global Average Pooling 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2"/>
                  </a:ext>
                </a:extLst>
              </a:tr>
              <a:tr h="3686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dense_12</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256(2048+1) = 524,544</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3"/>
                  </a:ext>
                </a:extLst>
              </a:tr>
              <a:tr h="3686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dropout_8</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4"/>
                  </a:ext>
                </a:extLst>
              </a:tr>
              <a:tr h="3686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dense_13</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256(256+1) = 65,792</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5"/>
                  </a:ext>
                </a:extLst>
              </a:tr>
              <a:tr h="3686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dropout_9</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Dropout</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6"/>
                  </a:ext>
                </a:extLst>
              </a:tr>
              <a:tr h="3686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dense_14</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 </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100(256+1) = 25,700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7"/>
                  </a:ext>
                </a:extLst>
              </a:tr>
              <a:tr h="3686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Total</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43,242,596</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1"/>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ResNet101V2</a:t>
            </a:r>
            <a:endParaRPr/>
          </a:p>
        </p:txBody>
      </p:sp>
      <p:sp>
        <p:nvSpPr>
          <p:cNvPr id="460" name="Google Shape;460;p71"/>
          <p:cNvSpPr txBox="1"/>
          <p:nvPr/>
        </p:nvSpPr>
        <p:spPr>
          <a:xfrm>
            <a:off x="88950" y="2747513"/>
            <a:ext cx="542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4.</a:t>
            </a:r>
            <a:endParaRPr sz="2700" b="1">
              <a:solidFill>
                <a:schemeClr val="accent5"/>
              </a:solidFill>
              <a:latin typeface="Exo 2"/>
              <a:ea typeface="Exo 2"/>
              <a:cs typeface="Exo 2"/>
              <a:sym typeface="Exo 2"/>
            </a:endParaRPr>
          </a:p>
        </p:txBody>
      </p:sp>
      <p:pic>
        <p:nvPicPr>
          <p:cNvPr id="461" name="Google Shape;461;p71"/>
          <p:cNvPicPr preferRelativeResize="0"/>
          <p:nvPr/>
        </p:nvPicPr>
        <p:blipFill>
          <a:blip r:embed="rId3">
            <a:alphaModFix/>
          </a:blip>
          <a:stretch>
            <a:fillRect/>
          </a:stretch>
        </p:blipFill>
        <p:spPr>
          <a:xfrm>
            <a:off x="631350" y="1329425"/>
            <a:ext cx="8187250" cy="3436475"/>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2"/>
          <p:cNvSpPr txBox="1">
            <a:spLocks noGrp="1"/>
          </p:cNvSpPr>
          <p:nvPr>
            <p:ph type="ctrTitle"/>
          </p:nvPr>
        </p:nvSpPr>
        <p:spPr>
          <a:xfrm>
            <a:off x="1964850" y="352850"/>
            <a:ext cx="52143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ResNet101V2</a:t>
            </a:r>
            <a:endParaRPr/>
          </a:p>
        </p:txBody>
      </p:sp>
      <p:sp>
        <p:nvSpPr>
          <p:cNvPr id="467" name="Google Shape;467;p72"/>
          <p:cNvSpPr txBox="1"/>
          <p:nvPr/>
        </p:nvSpPr>
        <p:spPr>
          <a:xfrm>
            <a:off x="0" y="912813"/>
            <a:ext cx="5424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5.</a:t>
            </a:r>
            <a:endParaRPr sz="2700" b="1">
              <a:solidFill>
                <a:schemeClr val="accent5"/>
              </a:solidFill>
              <a:latin typeface="Exo 2"/>
              <a:ea typeface="Exo 2"/>
              <a:cs typeface="Exo 2"/>
              <a:sym typeface="Exo 2"/>
            </a:endParaRPr>
          </a:p>
        </p:txBody>
      </p:sp>
      <p:pic>
        <p:nvPicPr>
          <p:cNvPr id="468" name="Google Shape;468;p72"/>
          <p:cNvPicPr preferRelativeResize="0"/>
          <p:nvPr/>
        </p:nvPicPr>
        <p:blipFill>
          <a:blip r:embed="rId3">
            <a:alphaModFix/>
          </a:blip>
          <a:stretch>
            <a:fillRect/>
          </a:stretch>
        </p:blipFill>
        <p:spPr>
          <a:xfrm>
            <a:off x="222450" y="1513125"/>
            <a:ext cx="4237275" cy="3495925"/>
          </a:xfrm>
          <a:prstGeom prst="rect">
            <a:avLst/>
          </a:prstGeom>
          <a:noFill/>
          <a:ln w="12700" cap="flat" cmpd="sng">
            <a:solidFill>
              <a:srgbClr val="999999"/>
            </a:solidFill>
            <a:prstDash val="solid"/>
            <a:miter lim="8000"/>
            <a:headEnd type="none" w="sm" len="sm"/>
            <a:tailEnd type="none" w="sm" len="sm"/>
          </a:ln>
        </p:spPr>
      </p:pic>
      <p:pic>
        <p:nvPicPr>
          <p:cNvPr id="469" name="Google Shape;469;p72"/>
          <p:cNvPicPr preferRelativeResize="0"/>
          <p:nvPr/>
        </p:nvPicPr>
        <p:blipFill>
          <a:blip r:embed="rId4">
            <a:alphaModFix/>
          </a:blip>
          <a:stretch>
            <a:fillRect/>
          </a:stretch>
        </p:blipFill>
        <p:spPr>
          <a:xfrm>
            <a:off x="4647274" y="1439800"/>
            <a:ext cx="4237200" cy="3569247"/>
          </a:xfrm>
          <a:prstGeom prst="rect">
            <a:avLst/>
          </a:prstGeom>
          <a:noFill/>
          <a:ln w="12700" cap="flat" cmpd="sng">
            <a:solidFill>
              <a:srgbClr val="999999"/>
            </a:solidFill>
            <a:prstDash val="solid"/>
            <a:miter lim="8000"/>
            <a:headEnd type="none" w="sm" len="sm"/>
            <a:tailEnd type="none" w="sm" len="sm"/>
          </a:ln>
        </p:spPr>
      </p:pic>
      <p:sp>
        <p:nvSpPr>
          <p:cNvPr id="470" name="Google Shape;470;p72"/>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Training and Validation Accuracy and Loss</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3"/>
          <p:cNvSpPr txBox="1">
            <a:spLocks noGrp="1"/>
          </p:cNvSpPr>
          <p:nvPr>
            <p:ph type="ctrTitle"/>
          </p:nvPr>
        </p:nvSpPr>
        <p:spPr>
          <a:xfrm>
            <a:off x="1788900" y="370400"/>
            <a:ext cx="55662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Convolutional Neural Network (CNN)</a:t>
            </a:r>
            <a:endParaRPr/>
          </a:p>
        </p:txBody>
      </p:sp>
      <p:pic>
        <p:nvPicPr>
          <p:cNvPr id="476" name="Google Shape;476;p73"/>
          <p:cNvPicPr preferRelativeResize="0"/>
          <p:nvPr/>
        </p:nvPicPr>
        <p:blipFill rotWithShape="1">
          <a:blip r:embed="rId3">
            <a:alphaModFix/>
          </a:blip>
          <a:srcRect l="4125" t="23512" r="26304"/>
          <a:stretch/>
        </p:blipFill>
        <p:spPr>
          <a:xfrm>
            <a:off x="1984937" y="1469575"/>
            <a:ext cx="5174125" cy="3245300"/>
          </a:xfrm>
          <a:prstGeom prst="rect">
            <a:avLst/>
          </a:prstGeom>
          <a:noFill/>
          <a:ln w="12700" cap="flat" cmpd="sng">
            <a:solidFill>
              <a:srgbClr val="999999"/>
            </a:solidFill>
            <a:prstDash val="solid"/>
            <a:miter lim="8000"/>
            <a:headEnd type="none" w="sm" len="sm"/>
            <a:tailEnd type="none" w="sm" len="sm"/>
          </a:ln>
        </p:spPr>
      </p:pic>
      <p:sp>
        <p:nvSpPr>
          <p:cNvPr id="477" name="Google Shape;477;p73"/>
          <p:cNvSpPr txBox="1"/>
          <p:nvPr/>
        </p:nvSpPr>
        <p:spPr>
          <a:xfrm>
            <a:off x="1546025" y="2792075"/>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4"/>
          <p:cNvSpPr txBox="1">
            <a:spLocks noGrp="1"/>
          </p:cNvSpPr>
          <p:nvPr>
            <p:ph type="ctrTitle"/>
          </p:nvPr>
        </p:nvSpPr>
        <p:spPr>
          <a:xfrm>
            <a:off x="1788900" y="370400"/>
            <a:ext cx="55662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Convolutional Neural Network (CNN)</a:t>
            </a:r>
            <a:endParaRPr/>
          </a:p>
        </p:txBody>
      </p:sp>
      <p:sp>
        <p:nvSpPr>
          <p:cNvPr id="483" name="Google Shape;483;p74"/>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2D Convolution Layer</a:t>
            </a:r>
            <a:endParaRPr sz="1800">
              <a:latin typeface="Roboto Condensed Light"/>
              <a:ea typeface="Roboto Condensed Light"/>
              <a:cs typeface="Roboto Condensed Light"/>
              <a:sym typeface="Roboto Condensed Light"/>
            </a:endParaRPr>
          </a:p>
        </p:txBody>
      </p:sp>
      <p:pic>
        <p:nvPicPr>
          <p:cNvPr id="484" name="Google Shape;484;p74"/>
          <p:cNvPicPr preferRelativeResize="0"/>
          <p:nvPr/>
        </p:nvPicPr>
        <p:blipFill rotWithShape="1">
          <a:blip r:embed="rId3">
            <a:alphaModFix/>
          </a:blip>
          <a:srcRect t="4580"/>
          <a:stretch/>
        </p:blipFill>
        <p:spPr>
          <a:xfrm>
            <a:off x="401938" y="1975475"/>
            <a:ext cx="8340126" cy="1729050"/>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5"/>
          <p:cNvSpPr txBox="1">
            <a:spLocks noGrp="1"/>
          </p:cNvSpPr>
          <p:nvPr>
            <p:ph type="ctrTitle"/>
          </p:nvPr>
        </p:nvSpPr>
        <p:spPr>
          <a:xfrm>
            <a:off x="1788900" y="370400"/>
            <a:ext cx="55662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Convolutional Neural Network (CNN)</a:t>
            </a:r>
            <a:endParaRPr/>
          </a:p>
        </p:txBody>
      </p:sp>
      <p:sp>
        <p:nvSpPr>
          <p:cNvPr id="490" name="Google Shape;490;p75"/>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Flatten Layer</a:t>
            </a:r>
            <a:endParaRPr sz="1800">
              <a:latin typeface="Roboto Condensed Light"/>
              <a:ea typeface="Roboto Condensed Light"/>
              <a:cs typeface="Roboto Condensed Light"/>
              <a:sym typeface="Roboto Condensed Light"/>
            </a:endParaRPr>
          </a:p>
        </p:txBody>
      </p:sp>
      <p:pic>
        <p:nvPicPr>
          <p:cNvPr id="491" name="Google Shape;491;p75"/>
          <p:cNvPicPr preferRelativeResize="0"/>
          <p:nvPr/>
        </p:nvPicPr>
        <p:blipFill>
          <a:blip r:embed="rId3">
            <a:alphaModFix/>
          </a:blip>
          <a:stretch>
            <a:fillRect/>
          </a:stretch>
        </p:blipFill>
        <p:spPr>
          <a:xfrm>
            <a:off x="1865825" y="1485625"/>
            <a:ext cx="5412341" cy="3576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6"/>
          <p:cNvSpPr txBox="1">
            <a:spLocks noGrp="1"/>
          </p:cNvSpPr>
          <p:nvPr>
            <p:ph type="ctrTitle"/>
          </p:nvPr>
        </p:nvSpPr>
        <p:spPr>
          <a:xfrm>
            <a:off x="1788900" y="370400"/>
            <a:ext cx="55662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Convolutional Neural Network (CNN)</a:t>
            </a:r>
            <a:endParaRPr/>
          </a:p>
        </p:txBody>
      </p:sp>
      <p:sp>
        <p:nvSpPr>
          <p:cNvPr id="497" name="Google Shape;497;p76"/>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2D Max Pooling</a:t>
            </a:r>
            <a:endParaRPr sz="1800">
              <a:latin typeface="Roboto Condensed Light"/>
              <a:ea typeface="Roboto Condensed Light"/>
              <a:cs typeface="Roboto Condensed Light"/>
              <a:sym typeface="Roboto Condensed Light"/>
            </a:endParaRPr>
          </a:p>
        </p:txBody>
      </p:sp>
      <p:pic>
        <p:nvPicPr>
          <p:cNvPr id="498" name="Google Shape;498;p76"/>
          <p:cNvPicPr preferRelativeResize="0"/>
          <p:nvPr/>
        </p:nvPicPr>
        <p:blipFill>
          <a:blip r:embed="rId3">
            <a:alphaModFix/>
          </a:blip>
          <a:stretch>
            <a:fillRect/>
          </a:stretch>
        </p:blipFill>
        <p:spPr>
          <a:xfrm>
            <a:off x="738625" y="1952625"/>
            <a:ext cx="7666750" cy="2037675"/>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7"/>
          <p:cNvSpPr txBox="1">
            <a:spLocks noGrp="1"/>
          </p:cNvSpPr>
          <p:nvPr>
            <p:ph type="ctrTitle"/>
          </p:nvPr>
        </p:nvSpPr>
        <p:spPr>
          <a:xfrm>
            <a:off x="1788900" y="370400"/>
            <a:ext cx="55662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Convolutional Neural Network (CNN)</a:t>
            </a:r>
            <a:endParaRPr/>
          </a:p>
        </p:txBody>
      </p:sp>
      <p:sp>
        <p:nvSpPr>
          <p:cNvPr id="504" name="Google Shape;504;p77"/>
          <p:cNvSpPr txBox="1"/>
          <p:nvPr/>
        </p:nvSpPr>
        <p:spPr>
          <a:xfrm>
            <a:off x="0" y="2271600"/>
            <a:ext cx="505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pic>
        <p:nvPicPr>
          <p:cNvPr id="505" name="Google Shape;505;p77"/>
          <p:cNvPicPr preferRelativeResize="0"/>
          <p:nvPr/>
        </p:nvPicPr>
        <p:blipFill>
          <a:blip r:embed="rId3">
            <a:alphaModFix/>
          </a:blip>
          <a:stretch>
            <a:fillRect/>
          </a:stretch>
        </p:blipFill>
        <p:spPr>
          <a:xfrm>
            <a:off x="487112" y="1413175"/>
            <a:ext cx="8169776" cy="2985325"/>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0"/>
          <p:cNvSpPr txBox="1">
            <a:spLocks noGrp="1"/>
          </p:cNvSpPr>
          <p:nvPr>
            <p:ph type="ctrTitle"/>
          </p:nvPr>
        </p:nvSpPr>
        <p:spPr>
          <a:xfrm>
            <a:off x="1788900" y="370400"/>
            <a:ext cx="55662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Convolutional Neural Network (CNN)</a:t>
            </a:r>
            <a:endParaRPr/>
          </a:p>
        </p:txBody>
      </p:sp>
      <p:sp>
        <p:nvSpPr>
          <p:cNvPr id="525" name="Google Shape;525;p80"/>
          <p:cNvSpPr txBox="1"/>
          <p:nvPr/>
        </p:nvSpPr>
        <p:spPr>
          <a:xfrm>
            <a:off x="-41500" y="2822225"/>
            <a:ext cx="505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3.</a:t>
            </a:r>
            <a:endParaRPr sz="2700" b="1">
              <a:solidFill>
                <a:schemeClr val="accent5"/>
              </a:solidFill>
              <a:latin typeface="Exo 2"/>
              <a:ea typeface="Exo 2"/>
              <a:cs typeface="Exo 2"/>
              <a:sym typeface="Exo 2"/>
            </a:endParaRPr>
          </a:p>
        </p:txBody>
      </p:sp>
      <p:pic>
        <p:nvPicPr>
          <p:cNvPr id="526" name="Google Shape;526;p80"/>
          <p:cNvPicPr preferRelativeResize="0"/>
          <p:nvPr/>
        </p:nvPicPr>
        <p:blipFill>
          <a:blip r:embed="rId3">
            <a:alphaModFix/>
          </a:blip>
          <a:stretch>
            <a:fillRect/>
          </a:stretch>
        </p:blipFill>
        <p:spPr>
          <a:xfrm>
            <a:off x="463700" y="1224500"/>
            <a:ext cx="4322625" cy="3795750"/>
          </a:xfrm>
          <a:prstGeom prst="rect">
            <a:avLst/>
          </a:prstGeom>
          <a:noFill/>
          <a:ln w="12700" cap="flat" cmpd="sng">
            <a:solidFill>
              <a:srgbClr val="999999"/>
            </a:solidFill>
            <a:prstDash val="solid"/>
            <a:miter lim="8000"/>
            <a:headEnd type="none" w="sm" len="sm"/>
            <a:tailEnd type="none" w="sm" len="sm"/>
          </a:ln>
        </p:spPr>
      </p:pic>
      <p:pic>
        <p:nvPicPr>
          <p:cNvPr id="527" name="Google Shape;527;p80"/>
          <p:cNvPicPr preferRelativeResize="0"/>
          <p:nvPr/>
        </p:nvPicPr>
        <p:blipFill>
          <a:blip r:embed="rId4">
            <a:alphaModFix/>
          </a:blip>
          <a:stretch>
            <a:fillRect/>
          </a:stretch>
        </p:blipFill>
        <p:spPr>
          <a:xfrm>
            <a:off x="5030550" y="2036525"/>
            <a:ext cx="3829050" cy="2171700"/>
          </a:xfrm>
          <a:prstGeom prst="rect">
            <a:avLst/>
          </a:prstGeom>
          <a:noFill/>
          <a:ln w="12700" cap="flat" cmpd="sng">
            <a:solidFill>
              <a:srgbClr val="999999"/>
            </a:solidFill>
            <a:prstDash val="solid"/>
            <a:miter lim="8000"/>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4"/>
          <p:cNvSpPr txBox="1">
            <a:spLocks noGrp="1"/>
          </p:cNvSpPr>
          <p:nvPr>
            <p:ph type="body" idx="1"/>
          </p:nvPr>
        </p:nvSpPr>
        <p:spPr>
          <a:xfrm>
            <a:off x="870650" y="1421925"/>
            <a:ext cx="6919200" cy="2404800"/>
          </a:xfrm>
          <a:prstGeom prst="rect">
            <a:avLst/>
          </a:prstGeom>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Char char="●"/>
            </a:pPr>
            <a:r>
              <a:rPr lang="en-GB" sz="1800" dirty="0"/>
              <a:t>About the directories</a:t>
            </a:r>
            <a:endParaRPr sz="1800" dirty="0"/>
          </a:p>
          <a:p>
            <a:pPr marL="457200" lvl="0" indent="-342900" algn="l" rtl="0">
              <a:lnSpc>
                <a:spcPct val="150000"/>
              </a:lnSpc>
              <a:spcBef>
                <a:spcPts val="0"/>
              </a:spcBef>
              <a:spcAft>
                <a:spcPts val="0"/>
              </a:spcAft>
              <a:buSzPts val="1800"/>
              <a:buChar char="●"/>
            </a:pPr>
            <a:r>
              <a:rPr lang="en-GB" sz="1800" dirty="0"/>
              <a:t>Number of images</a:t>
            </a:r>
            <a:endParaRPr sz="1800" dirty="0"/>
          </a:p>
          <a:p>
            <a:pPr marL="457200" lvl="0" indent="-342900" algn="l" rtl="0">
              <a:lnSpc>
                <a:spcPct val="150000"/>
              </a:lnSpc>
              <a:spcBef>
                <a:spcPts val="0"/>
              </a:spcBef>
              <a:spcAft>
                <a:spcPts val="0"/>
              </a:spcAft>
              <a:buSzPts val="1800"/>
              <a:buChar char="●"/>
            </a:pPr>
            <a:r>
              <a:rPr lang="en-GB" sz="1800" dirty="0"/>
              <a:t>Content</a:t>
            </a:r>
            <a:endParaRPr sz="1800" dirty="0"/>
          </a:p>
          <a:p>
            <a:pPr marL="0" lvl="0" indent="0" algn="l" rtl="0">
              <a:lnSpc>
                <a:spcPct val="150000"/>
              </a:lnSpc>
              <a:spcBef>
                <a:spcPts val="1600"/>
              </a:spcBef>
              <a:spcAft>
                <a:spcPts val="1600"/>
              </a:spcAft>
              <a:buNone/>
            </a:pPr>
            <a:endParaRPr dirty="0"/>
          </a:p>
        </p:txBody>
      </p:sp>
      <p:sp>
        <p:nvSpPr>
          <p:cNvPr id="171" name="Google Shape;171;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About The Dataset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fill="hold"/>
                                        <p:tgtEl>
                                          <p:spTgt spid="171"/>
                                        </p:tgtEl>
                                        <p:attrNameLst>
                                          <p:attrName>ppt_x</p:attrName>
                                        </p:attrNameLst>
                                      </p:cBhvr>
                                      <p:tavLst>
                                        <p:tav tm="0">
                                          <p:val>
                                            <p:strVal val="#ppt_x"/>
                                          </p:val>
                                        </p:tav>
                                        <p:tav tm="100000">
                                          <p:val>
                                            <p:strVal val="#ppt_x"/>
                                          </p:val>
                                        </p:tav>
                                      </p:tavLst>
                                    </p:anim>
                                    <p:anim calcmode="lin" valueType="num">
                                      <p:cBhvr additive="base">
                                        <p:cTn id="8" dur="500" fill="hold"/>
                                        <p:tgtEl>
                                          <p:spTgt spid="17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70">
                                            <p:txEl>
                                              <p:pRg st="0" end="0"/>
                                            </p:txEl>
                                          </p:spTgt>
                                        </p:tgtEl>
                                        <p:attrNameLst>
                                          <p:attrName>style.visibility</p:attrName>
                                        </p:attrNameLst>
                                      </p:cBhvr>
                                      <p:to>
                                        <p:strVal val="visible"/>
                                      </p:to>
                                    </p:set>
                                    <p:animEffect transition="in" filter="fade">
                                      <p:cBhvr>
                                        <p:cTn id="12" dur="500"/>
                                        <p:tgtEl>
                                          <p:spTgt spid="170">
                                            <p:txEl>
                                              <p:pRg st="0" end="0"/>
                                            </p:txEl>
                                          </p:spTgt>
                                        </p:tgtEl>
                                      </p:cBhvr>
                                    </p:animEffect>
                                    <p:anim calcmode="lin" valueType="num">
                                      <p:cBhvr>
                                        <p:cTn id="13"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7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70">
                                            <p:txEl>
                                              <p:pRg st="1" end="1"/>
                                            </p:txEl>
                                          </p:spTgt>
                                        </p:tgtEl>
                                        <p:attrNameLst>
                                          <p:attrName>style.visibility</p:attrName>
                                        </p:attrNameLst>
                                      </p:cBhvr>
                                      <p:to>
                                        <p:strVal val="visible"/>
                                      </p:to>
                                    </p:set>
                                    <p:animEffect transition="in" filter="fade">
                                      <p:cBhvr>
                                        <p:cTn id="18" dur="500"/>
                                        <p:tgtEl>
                                          <p:spTgt spid="170">
                                            <p:txEl>
                                              <p:pRg st="1" end="1"/>
                                            </p:txEl>
                                          </p:spTgt>
                                        </p:tgtEl>
                                      </p:cBhvr>
                                    </p:animEffect>
                                    <p:anim calcmode="lin" valueType="num">
                                      <p:cBhvr>
                                        <p:cTn id="19" dur="500" fill="hold"/>
                                        <p:tgtEl>
                                          <p:spTgt spid="170">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170">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70">
                                            <p:txEl>
                                              <p:pRg st="2" end="2"/>
                                            </p:txEl>
                                          </p:spTgt>
                                        </p:tgtEl>
                                        <p:attrNameLst>
                                          <p:attrName>style.visibility</p:attrName>
                                        </p:attrNameLst>
                                      </p:cBhvr>
                                      <p:to>
                                        <p:strVal val="visible"/>
                                      </p:to>
                                    </p:set>
                                    <p:animEffect transition="in" filter="fade">
                                      <p:cBhvr>
                                        <p:cTn id="24" dur="500"/>
                                        <p:tgtEl>
                                          <p:spTgt spid="170">
                                            <p:txEl>
                                              <p:pRg st="2" end="2"/>
                                            </p:txEl>
                                          </p:spTgt>
                                        </p:tgtEl>
                                      </p:cBhvr>
                                    </p:animEffect>
                                    <p:anim calcmode="lin" valueType="num">
                                      <p:cBhvr>
                                        <p:cTn id="25" dur="500" fill="hold"/>
                                        <p:tgtEl>
                                          <p:spTgt spid="170">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17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8"/>
          <p:cNvSpPr txBox="1">
            <a:spLocks noGrp="1"/>
          </p:cNvSpPr>
          <p:nvPr>
            <p:ph type="ctrTitle"/>
          </p:nvPr>
        </p:nvSpPr>
        <p:spPr>
          <a:xfrm>
            <a:off x="1788900" y="370400"/>
            <a:ext cx="55662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Convolutional Neural Network (CNN)</a:t>
            </a:r>
            <a:endParaRPr/>
          </a:p>
        </p:txBody>
      </p:sp>
      <p:sp>
        <p:nvSpPr>
          <p:cNvPr id="511" name="Google Shape;511;p78"/>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Layer Calculations CNN</a:t>
            </a:r>
            <a:endParaRPr sz="1800">
              <a:latin typeface="Roboto Condensed Light"/>
              <a:ea typeface="Roboto Condensed Light"/>
              <a:cs typeface="Roboto Condensed Light"/>
              <a:sym typeface="Roboto Condensed Light"/>
            </a:endParaRPr>
          </a:p>
        </p:txBody>
      </p:sp>
      <p:graphicFrame>
        <p:nvGraphicFramePr>
          <p:cNvPr id="512" name="Google Shape;512;p78"/>
          <p:cNvGraphicFramePr/>
          <p:nvPr/>
        </p:nvGraphicFramePr>
        <p:xfrm>
          <a:off x="749575" y="1508375"/>
          <a:ext cx="7644850" cy="3417500"/>
        </p:xfrm>
        <a:graphic>
          <a:graphicData uri="http://schemas.openxmlformats.org/drawingml/2006/table">
            <a:tbl>
              <a:tblPr>
                <a:noFill/>
                <a:tableStyleId>{3FC3E872-7510-4E5F-A7BB-0F92F6692B2A}</a:tableStyleId>
              </a:tblPr>
              <a:tblGrid>
                <a:gridCol w="2123575">
                  <a:extLst>
                    <a:ext uri="{9D8B030D-6E8A-4147-A177-3AD203B41FA5}">
                      <a16:colId xmlns:a16="http://schemas.microsoft.com/office/drawing/2014/main" val="20000"/>
                    </a:ext>
                  </a:extLst>
                </a:gridCol>
                <a:gridCol w="2229750">
                  <a:extLst>
                    <a:ext uri="{9D8B030D-6E8A-4147-A177-3AD203B41FA5}">
                      <a16:colId xmlns:a16="http://schemas.microsoft.com/office/drawing/2014/main" val="20001"/>
                    </a:ext>
                  </a:extLst>
                </a:gridCol>
                <a:gridCol w="3291525">
                  <a:extLst>
                    <a:ext uri="{9D8B030D-6E8A-4147-A177-3AD203B41FA5}">
                      <a16:colId xmlns:a16="http://schemas.microsoft.com/office/drawing/2014/main" val="20002"/>
                    </a:ext>
                  </a:extLst>
                </a:gridCol>
              </a:tblGrid>
              <a:tr h="3417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Layer Name</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Layer Type</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Number of parameters</a:t>
                      </a:r>
                      <a:endParaRPr sz="1200">
                        <a:latin typeface="Times New Roman"/>
                        <a:ea typeface="Times New Roman"/>
                        <a:cs typeface="Times New Roman"/>
                        <a:sym typeface="Times New Roman"/>
                      </a:endParaRPr>
                    </a:p>
                  </a:txBody>
                  <a:tcPr marL="63500" marR="63500" marT="63500" marB="63500">
                    <a:solidFill>
                      <a:srgbClr val="D9D9D9"/>
                    </a:solidFill>
                  </a:tcPr>
                </a:tc>
                <a:extLst>
                  <a:ext uri="{0D108BD9-81ED-4DB2-BD59-A6C34878D82A}">
                    <a16:rowId xmlns:a16="http://schemas.microsoft.com/office/drawing/2014/main" val="10000"/>
                  </a:ext>
                </a:extLst>
              </a:tr>
              <a:tr h="3417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rescaling_1</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Rescaling</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1"/>
                  </a:ext>
                </a:extLst>
              </a:tr>
              <a:tr h="3417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conv2d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Conv2D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64 * ( 3 * 3 * 3 + 1) = 1792</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2"/>
                  </a:ext>
                </a:extLst>
              </a:tr>
              <a:tr h="3417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max_pooling2d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Max Pooling 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3"/>
                  </a:ext>
                </a:extLst>
              </a:tr>
              <a:tr h="3417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conv2d_1</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Conv2D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128 * ( 64 * 3 * 3 + 1) = 73,856</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4"/>
                  </a:ext>
                </a:extLst>
              </a:tr>
              <a:tr h="3417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max_pooling2d_1</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Max Pooling 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5"/>
                  </a:ext>
                </a:extLst>
              </a:tr>
              <a:tr h="3417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conv2d_2</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Conv2D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256 * ( 128 * 3 * 3 + 1) = 295,168</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6"/>
                  </a:ext>
                </a:extLst>
              </a:tr>
              <a:tr h="3417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max_pooling2d_2</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Max Pooling 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7"/>
                  </a:ext>
                </a:extLst>
              </a:tr>
              <a:tr h="3417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conv2d_3</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Conv2D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512 * (256 * 3 * 3 + 1) = 1,180,160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8"/>
                  </a:ext>
                </a:extLst>
              </a:tr>
              <a:tr h="3417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max_pooling2d_3</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Max Pooling 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9"/>
          <p:cNvSpPr txBox="1">
            <a:spLocks noGrp="1"/>
          </p:cNvSpPr>
          <p:nvPr>
            <p:ph type="ctrTitle"/>
          </p:nvPr>
        </p:nvSpPr>
        <p:spPr>
          <a:xfrm>
            <a:off x="1788900" y="370400"/>
            <a:ext cx="55662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Convolutional Neural Network (CNN)</a:t>
            </a:r>
            <a:endParaRPr/>
          </a:p>
        </p:txBody>
      </p:sp>
      <p:sp>
        <p:nvSpPr>
          <p:cNvPr id="518" name="Google Shape;518;p79"/>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Layer Calculations CNN</a:t>
            </a:r>
            <a:endParaRPr sz="1800">
              <a:latin typeface="Roboto Condensed Light"/>
              <a:ea typeface="Roboto Condensed Light"/>
              <a:cs typeface="Roboto Condensed Light"/>
              <a:sym typeface="Roboto Condensed Light"/>
            </a:endParaRPr>
          </a:p>
        </p:txBody>
      </p:sp>
      <p:graphicFrame>
        <p:nvGraphicFramePr>
          <p:cNvPr id="519" name="Google Shape;519;p79"/>
          <p:cNvGraphicFramePr/>
          <p:nvPr/>
        </p:nvGraphicFramePr>
        <p:xfrm>
          <a:off x="622013" y="1632175"/>
          <a:ext cx="7899975" cy="2997750"/>
        </p:xfrm>
        <a:graphic>
          <a:graphicData uri="http://schemas.openxmlformats.org/drawingml/2006/table">
            <a:tbl>
              <a:tblPr>
                <a:noFill/>
                <a:tableStyleId>{3FC3E872-7510-4E5F-A7BB-0F92F6692B2A}</a:tableStyleId>
              </a:tblPr>
              <a:tblGrid>
                <a:gridCol w="2194450">
                  <a:extLst>
                    <a:ext uri="{9D8B030D-6E8A-4147-A177-3AD203B41FA5}">
                      <a16:colId xmlns:a16="http://schemas.microsoft.com/office/drawing/2014/main" val="20000"/>
                    </a:ext>
                  </a:extLst>
                </a:gridCol>
                <a:gridCol w="2304150">
                  <a:extLst>
                    <a:ext uri="{9D8B030D-6E8A-4147-A177-3AD203B41FA5}">
                      <a16:colId xmlns:a16="http://schemas.microsoft.com/office/drawing/2014/main" val="20001"/>
                    </a:ext>
                  </a:extLst>
                </a:gridCol>
                <a:gridCol w="3401375">
                  <a:extLst>
                    <a:ext uri="{9D8B030D-6E8A-4147-A177-3AD203B41FA5}">
                      <a16:colId xmlns:a16="http://schemas.microsoft.com/office/drawing/2014/main" val="20002"/>
                    </a:ext>
                  </a:extLst>
                </a:gridCol>
              </a:tblGrid>
              <a:tr h="4282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conv2d_4</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Conv2D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512 * ( 512 * 3 * 3 + 1) = 2,359,808</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0"/>
                  </a:ext>
                </a:extLst>
              </a:tr>
              <a:tr h="4282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max_pooling2d_4</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Max Pooling 2D</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1"/>
                  </a:ext>
                </a:extLst>
              </a:tr>
              <a:tr h="4282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flatten_9</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Flatten</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2"/>
                  </a:ext>
                </a:extLst>
              </a:tr>
              <a:tr h="4282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dense_23</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256 * (25088 + 1) = 6,422,784</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3"/>
                  </a:ext>
                </a:extLst>
              </a:tr>
              <a:tr h="4282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dense_24</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256 * (256 + 1) = 65,792</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4"/>
                  </a:ext>
                </a:extLst>
              </a:tr>
              <a:tr h="4282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dense_25</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Dense</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100 ( 256 + 1) = 25,700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5"/>
                  </a:ext>
                </a:extLst>
              </a:tr>
              <a:tr h="4282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Total</a:t>
                      </a:r>
                      <a:endParaRPr sz="1200">
                        <a:latin typeface="Times New Roman"/>
                        <a:ea typeface="Times New Roman"/>
                        <a:cs typeface="Times New Roman"/>
                        <a:sym typeface="Times New Roman"/>
                      </a:endParaRPr>
                    </a:p>
                  </a:txBody>
                  <a:tcPr marL="63500" marR="63500" marT="63500" marB="63500">
                    <a:solidFill>
                      <a:srgbClr val="D9D9D9"/>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63500" marR="63500" marT="63500" marB="63500">
                    <a:solidFill>
                      <a:schemeClr val="lt2"/>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10,425,060</a:t>
                      </a:r>
                      <a:endParaRPr sz="1200">
                        <a:latin typeface="Times New Roman"/>
                        <a:ea typeface="Times New Roman"/>
                        <a:cs typeface="Times New Roman"/>
                        <a:sym typeface="Times New Roman"/>
                      </a:endParaRPr>
                    </a:p>
                  </a:txBody>
                  <a:tcPr marL="63500" marR="63500" marT="63500" marB="63500">
                    <a:solidFill>
                      <a:schemeClr val="lt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1"/>
          <p:cNvSpPr txBox="1">
            <a:spLocks noGrp="1"/>
          </p:cNvSpPr>
          <p:nvPr>
            <p:ph type="ctrTitle"/>
          </p:nvPr>
        </p:nvSpPr>
        <p:spPr>
          <a:xfrm>
            <a:off x="1788900" y="370400"/>
            <a:ext cx="55662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Convolutional Neural Network (CNN)</a:t>
            </a:r>
            <a:endParaRPr/>
          </a:p>
        </p:txBody>
      </p:sp>
      <p:sp>
        <p:nvSpPr>
          <p:cNvPr id="533" name="Google Shape;533;p81"/>
          <p:cNvSpPr txBox="1"/>
          <p:nvPr/>
        </p:nvSpPr>
        <p:spPr>
          <a:xfrm>
            <a:off x="55475" y="822650"/>
            <a:ext cx="5052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4.</a:t>
            </a:r>
            <a:endParaRPr sz="2700" b="1">
              <a:solidFill>
                <a:schemeClr val="accent5"/>
              </a:solidFill>
              <a:latin typeface="Exo 2"/>
              <a:ea typeface="Exo 2"/>
              <a:cs typeface="Exo 2"/>
              <a:sym typeface="Exo 2"/>
            </a:endParaRPr>
          </a:p>
        </p:txBody>
      </p:sp>
      <p:pic>
        <p:nvPicPr>
          <p:cNvPr id="534" name="Google Shape;534;p81"/>
          <p:cNvPicPr preferRelativeResize="0"/>
          <p:nvPr/>
        </p:nvPicPr>
        <p:blipFill rotWithShape="1">
          <a:blip r:embed="rId3">
            <a:alphaModFix/>
          </a:blip>
          <a:srcRect t="9371"/>
          <a:stretch/>
        </p:blipFill>
        <p:spPr>
          <a:xfrm>
            <a:off x="55475" y="1468938"/>
            <a:ext cx="4424675" cy="3551177"/>
          </a:xfrm>
          <a:prstGeom prst="rect">
            <a:avLst/>
          </a:prstGeom>
          <a:noFill/>
          <a:ln w="12700" cap="flat" cmpd="sng">
            <a:solidFill>
              <a:srgbClr val="999999"/>
            </a:solidFill>
            <a:prstDash val="solid"/>
            <a:miter lim="8000"/>
            <a:headEnd type="none" w="sm" len="sm"/>
            <a:tailEnd type="none" w="sm" len="sm"/>
          </a:ln>
        </p:spPr>
      </p:pic>
      <p:pic>
        <p:nvPicPr>
          <p:cNvPr id="535" name="Google Shape;535;p81"/>
          <p:cNvPicPr preferRelativeResize="0"/>
          <p:nvPr/>
        </p:nvPicPr>
        <p:blipFill rotWithShape="1">
          <a:blip r:embed="rId4">
            <a:alphaModFix/>
          </a:blip>
          <a:srcRect t="7935"/>
          <a:stretch/>
        </p:blipFill>
        <p:spPr>
          <a:xfrm>
            <a:off x="4627750" y="1379800"/>
            <a:ext cx="4363175" cy="3729450"/>
          </a:xfrm>
          <a:prstGeom prst="rect">
            <a:avLst/>
          </a:prstGeom>
          <a:noFill/>
          <a:ln w="12700" cap="flat" cmpd="sng">
            <a:solidFill>
              <a:srgbClr val="999999"/>
            </a:solidFill>
            <a:prstDash val="solid"/>
            <a:miter lim="8000"/>
            <a:headEnd type="none" w="sm" len="sm"/>
            <a:tailEnd type="none" w="sm" len="sm"/>
          </a:ln>
        </p:spPr>
      </p:pic>
      <p:sp>
        <p:nvSpPr>
          <p:cNvPr id="536" name="Google Shape;536;p81"/>
          <p:cNvSpPr txBox="1"/>
          <p:nvPr/>
        </p:nvSpPr>
        <p:spPr>
          <a:xfrm>
            <a:off x="2066400" y="891950"/>
            <a:ext cx="5011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Roboto Condensed Light"/>
                <a:ea typeface="Roboto Condensed Light"/>
                <a:cs typeface="Roboto Condensed Light"/>
                <a:sym typeface="Roboto Condensed Light"/>
              </a:rPr>
              <a:t>Training and Validation Accuracy and Loss</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82"/>
          <p:cNvSpPr txBox="1">
            <a:spLocks noGrp="1"/>
          </p:cNvSpPr>
          <p:nvPr>
            <p:ph type="ctrTitle"/>
          </p:nvPr>
        </p:nvSpPr>
        <p:spPr>
          <a:xfrm>
            <a:off x="1788900" y="370400"/>
            <a:ext cx="5566200" cy="6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Comparison Between Models</a:t>
            </a:r>
            <a:endParaRPr/>
          </a:p>
        </p:txBody>
      </p:sp>
      <p:graphicFrame>
        <p:nvGraphicFramePr>
          <p:cNvPr id="542" name="Google Shape;542;p82"/>
          <p:cNvGraphicFramePr/>
          <p:nvPr/>
        </p:nvGraphicFramePr>
        <p:xfrm>
          <a:off x="840088" y="1366825"/>
          <a:ext cx="7463825" cy="3286450"/>
        </p:xfrm>
        <a:graphic>
          <a:graphicData uri="http://schemas.openxmlformats.org/drawingml/2006/table">
            <a:tbl>
              <a:tblPr>
                <a:noFill/>
                <a:tableStyleId>{3FC3E872-7510-4E5F-A7BB-0F92F6692B2A}</a:tableStyleId>
              </a:tblPr>
              <a:tblGrid>
                <a:gridCol w="2148875">
                  <a:extLst>
                    <a:ext uri="{9D8B030D-6E8A-4147-A177-3AD203B41FA5}">
                      <a16:colId xmlns:a16="http://schemas.microsoft.com/office/drawing/2014/main" val="20000"/>
                    </a:ext>
                  </a:extLst>
                </a:gridCol>
                <a:gridCol w="1691125">
                  <a:extLst>
                    <a:ext uri="{9D8B030D-6E8A-4147-A177-3AD203B41FA5}">
                      <a16:colId xmlns:a16="http://schemas.microsoft.com/office/drawing/2014/main" val="20001"/>
                    </a:ext>
                  </a:extLst>
                </a:gridCol>
                <a:gridCol w="1614825">
                  <a:extLst>
                    <a:ext uri="{9D8B030D-6E8A-4147-A177-3AD203B41FA5}">
                      <a16:colId xmlns:a16="http://schemas.microsoft.com/office/drawing/2014/main" val="20002"/>
                    </a:ext>
                  </a:extLst>
                </a:gridCol>
                <a:gridCol w="2009000">
                  <a:extLst>
                    <a:ext uri="{9D8B030D-6E8A-4147-A177-3AD203B41FA5}">
                      <a16:colId xmlns:a16="http://schemas.microsoft.com/office/drawing/2014/main" val="20003"/>
                    </a:ext>
                  </a:extLst>
                </a:gridCol>
              </a:tblGrid>
              <a:tr h="384500">
                <a:tc>
                  <a:txBody>
                    <a:bodyPr/>
                    <a:lstStyle/>
                    <a:p>
                      <a:pPr marL="0" lvl="0" indent="0" algn="just"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lnL w="12700" cap="flat" cmpd="sng">
                      <a:solidFill>
                        <a:schemeClr val="lt2"/>
                      </a:solidFill>
                      <a:prstDash val="solid"/>
                      <a:round/>
                      <a:headEnd type="none" w="sm" len="sm"/>
                      <a:tailEnd type="none" w="sm" len="sm"/>
                    </a:lnL>
                    <a:lnT w="12700" cap="flat" cmpd="sng">
                      <a:solidFill>
                        <a:schemeClr val="lt2"/>
                      </a:solidFill>
                      <a:prstDash val="solid"/>
                      <a:round/>
                      <a:headEnd type="none" w="sm" len="sm"/>
                      <a:tailEnd type="none" w="sm" len="sm"/>
                    </a:lnT>
                  </a:tcPr>
                </a:tc>
                <a:tc gridSpan="3">
                  <a:txBody>
                    <a:bodyPr/>
                    <a:lstStyle/>
                    <a:p>
                      <a:pPr marL="0" lvl="0" indent="0" algn="just" rtl="0">
                        <a:spcBef>
                          <a:spcPts val="0"/>
                        </a:spcBef>
                        <a:spcAft>
                          <a:spcPts val="0"/>
                        </a:spcAft>
                        <a:buNone/>
                      </a:pPr>
                      <a:r>
                        <a:rPr lang="en-GB" sz="1200">
                          <a:latin typeface="Times New Roman"/>
                          <a:ea typeface="Times New Roman"/>
                          <a:cs typeface="Times New Roman"/>
                          <a:sym typeface="Times New Roman"/>
                        </a:rPr>
                        <a:t>Transfer Learning</a:t>
                      </a:r>
                      <a:endParaRPr sz="1200">
                        <a:latin typeface="Times New Roman"/>
                        <a:ea typeface="Times New Roman"/>
                        <a:cs typeface="Times New Roman"/>
                        <a:sym typeface="Times New Roman"/>
                      </a:endParaRPr>
                    </a:p>
                  </a:txBody>
                  <a:tcPr marL="63500" marR="63500" marT="63500" marB="63500">
                    <a:solidFill>
                      <a:srgbClr val="D9D9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0670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Architecture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1200">
                          <a:latin typeface="Times New Roman"/>
                          <a:ea typeface="Times New Roman"/>
                          <a:cs typeface="Times New Roman"/>
                          <a:sym typeface="Times New Roman"/>
                        </a:rPr>
                        <a:t>Model</a:t>
                      </a:r>
                      <a:endParaRPr sz="1200">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MobileNetV2</a:t>
                      </a:r>
                      <a:endParaRPr sz="1200">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 VGG19</a:t>
                      </a:r>
                      <a:endParaRPr sz="1200">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ResNet101V2</a:t>
                      </a:r>
                      <a:endParaRPr sz="1200">
                        <a:latin typeface="Times New Roman"/>
                        <a:ea typeface="Times New Roman"/>
                        <a:cs typeface="Times New Roman"/>
                        <a:sym typeface="Times New Roman"/>
                      </a:endParaRPr>
                    </a:p>
                  </a:txBody>
                  <a:tcPr marL="63500" marR="63500" marT="63500" marB="63500">
                    <a:solidFill>
                      <a:srgbClr val="F3F3F3"/>
                    </a:solidFill>
                  </a:tcPr>
                </a:tc>
                <a:extLst>
                  <a:ext uri="{0D108BD9-81ED-4DB2-BD59-A6C34878D82A}">
                    <a16:rowId xmlns:a16="http://schemas.microsoft.com/office/drawing/2014/main" val="10001"/>
                  </a:ext>
                </a:extLst>
              </a:tr>
              <a:tr h="3821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Accuracy (%)</a:t>
                      </a:r>
                      <a:endParaRPr sz="1200">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93.00</a:t>
                      </a:r>
                      <a:endParaRPr sz="1200">
                        <a:latin typeface="Times New Roman"/>
                        <a:ea typeface="Times New Roman"/>
                        <a:cs typeface="Times New Roman"/>
                        <a:sym typeface="Times New Roman"/>
                      </a:endParaRPr>
                    </a:p>
                  </a:txBody>
                  <a:tcPr marL="63500" marR="63500" marT="63500" marB="63500">
                    <a:solidFill>
                      <a:schemeClr val="lt1"/>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93.80</a:t>
                      </a:r>
                      <a:endParaRPr sz="1200">
                        <a:latin typeface="Times New Roman"/>
                        <a:ea typeface="Times New Roman"/>
                        <a:cs typeface="Times New Roman"/>
                        <a:sym typeface="Times New Roman"/>
                      </a:endParaRPr>
                    </a:p>
                  </a:txBody>
                  <a:tcPr marL="63500" marR="63500" marT="63500" marB="63500">
                    <a:solidFill>
                      <a:schemeClr val="lt1"/>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94.19</a:t>
                      </a:r>
                      <a:endParaRPr sz="1200">
                        <a:latin typeface="Times New Roman"/>
                        <a:ea typeface="Times New Roman"/>
                        <a:cs typeface="Times New Roman"/>
                        <a:sym typeface="Times New Roman"/>
                      </a:endParaRPr>
                    </a:p>
                  </a:txBody>
                  <a:tcPr marL="63500" marR="63500" marT="63500" marB="63500">
                    <a:solidFill>
                      <a:schemeClr val="lt1"/>
                    </a:solidFill>
                  </a:tcPr>
                </a:tc>
                <a:extLst>
                  <a:ext uri="{0D108BD9-81ED-4DB2-BD59-A6C34878D82A}">
                    <a16:rowId xmlns:a16="http://schemas.microsoft.com/office/drawing/2014/main" val="10002"/>
                  </a:ext>
                </a:extLst>
              </a:tr>
              <a:tr h="3821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Loss (%)</a:t>
                      </a:r>
                      <a:endParaRPr sz="1200">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20.18</a:t>
                      </a:r>
                      <a:endParaRPr sz="1200">
                        <a:latin typeface="Times New Roman"/>
                        <a:ea typeface="Times New Roman"/>
                        <a:cs typeface="Times New Roman"/>
                        <a:sym typeface="Times New Roman"/>
                      </a:endParaRPr>
                    </a:p>
                  </a:txBody>
                  <a:tcPr marL="63500" marR="63500" marT="63500" marB="63500">
                    <a:solidFill>
                      <a:schemeClr val="lt1"/>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22.93</a:t>
                      </a:r>
                      <a:endParaRPr sz="1200">
                        <a:latin typeface="Times New Roman"/>
                        <a:ea typeface="Times New Roman"/>
                        <a:cs typeface="Times New Roman"/>
                        <a:sym typeface="Times New Roman"/>
                      </a:endParaRPr>
                    </a:p>
                  </a:txBody>
                  <a:tcPr marL="63500" marR="63500" marT="63500" marB="63500">
                    <a:solidFill>
                      <a:schemeClr val="lt1"/>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24.14</a:t>
                      </a:r>
                      <a:endParaRPr sz="1200">
                        <a:latin typeface="Times New Roman"/>
                        <a:ea typeface="Times New Roman"/>
                        <a:cs typeface="Times New Roman"/>
                        <a:sym typeface="Times New Roman"/>
                      </a:endParaRPr>
                    </a:p>
                  </a:txBody>
                  <a:tcPr marL="63500" marR="63500" marT="63500" marB="63500">
                    <a:solidFill>
                      <a:schemeClr val="lt1"/>
                    </a:solidFill>
                  </a:tcPr>
                </a:tc>
                <a:extLst>
                  <a:ext uri="{0D108BD9-81ED-4DB2-BD59-A6C34878D82A}">
                    <a16:rowId xmlns:a16="http://schemas.microsoft.com/office/drawing/2014/main" val="10003"/>
                  </a:ext>
                </a:extLst>
              </a:tr>
              <a:tr h="3821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Number of Parameters</a:t>
                      </a:r>
                      <a:endParaRPr sz="1200">
                        <a:latin typeface="Times New Roman"/>
                        <a:ea typeface="Times New Roman"/>
                        <a:cs typeface="Times New Roman"/>
                        <a:sym typeface="Times New Roman"/>
                      </a:endParaRPr>
                    </a:p>
                  </a:txBody>
                  <a:tcPr marL="63500" marR="63500" marT="63500" marB="63500">
                    <a:solidFill>
                      <a:srgbClr val="F3F3F3"/>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2,257,984</a:t>
                      </a:r>
                      <a:endParaRPr sz="1200">
                        <a:latin typeface="Times New Roman"/>
                        <a:ea typeface="Times New Roman"/>
                        <a:cs typeface="Times New Roman"/>
                        <a:sym typeface="Times New Roman"/>
                      </a:endParaRPr>
                    </a:p>
                  </a:txBody>
                  <a:tcPr marL="63500" marR="63500" marT="63500" marB="63500">
                    <a:solidFill>
                      <a:schemeClr val="lt1"/>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20,024,384</a:t>
                      </a:r>
                      <a:endParaRPr sz="1200">
                        <a:latin typeface="Times New Roman"/>
                        <a:ea typeface="Times New Roman"/>
                        <a:cs typeface="Times New Roman"/>
                        <a:sym typeface="Times New Roman"/>
                      </a:endParaRPr>
                    </a:p>
                  </a:txBody>
                  <a:tcPr marL="63500" marR="63500" marT="63500" marB="63500">
                    <a:solidFill>
                      <a:schemeClr val="lt1"/>
                    </a:solidFill>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42,626,560  </a:t>
                      </a:r>
                      <a:endParaRPr sz="1200">
                        <a:latin typeface="Times New Roman"/>
                        <a:ea typeface="Times New Roman"/>
                        <a:cs typeface="Times New Roman"/>
                        <a:sym typeface="Times New Roman"/>
                      </a:endParaRPr>
                    </a:p>
                  </a:txBody>
                  <a:tcPr marL="63500" marR="63500" marT="63500" marB="63500">
                    <a:solidFill>
                      <a:schemeClr val="lt1"/>
                    </a:solidFill>
                  </a:tcPr>
                </a:tc>
                <a:extLst>
                  <a:ext uri="{0D108BD9-81ED-4DB2-BD59-A6C34878D82A}">
                    <a16:rowId xmlns:a16="http://schemas.microsoft.com/office/drawing/2014/main" val="10004"/>
                  </a:ext>
                </a:extLst>
              </a:tr>
              <a:tr h="384500">
                <a:tc>
                  <a:txBody>
                    <a:bodyPr/>
                    <a:lstStyle/>
                    <a:p>
                      <a:pPr marL="0" lvl="0" indent="0" algn="just"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tc gridSpan="3">
                  <a:txBody>
                    <a:bodyPr/>
                    <a:lstStyle/>
                    <a:p>
                      <a:pPr marL="0" lvl="0" indent="0" algn="just" rtl="0">
                        <a:spcBef>
                          <a:spcPts val="0"/>
                        </a:spcBef>
                        <a:spcAft>
                          <a:spcPts val="0"/>
                        </a:spcAft>
                        <a:buNone/>
                      </a:pPr>
                      <a:r>
                        <a:rPr lang="en-GB" sz="1200">
                          <a:latin typeface="Times New Roman"/>
                          <a:ea typeface="Times New Roman"/>
                          <a:cs typeface="Times New Roman"/>
                          <a:sym typeface="Times New Roman"/>
                        </a:rPr>
                        <a:t>Convolutional Neural Network (CNN)</a:t>
                      </a:r>
                      <a:endParaRPr sz="1200">
                        <a:latin typeface="Times New Roman"/>
                        <a:ea typeface="Times New Roman"/>
                        <a:cs typeface="Times New Roman"/>
                        <a:sym typeface="Times New Roman"/>
                      </a:endParaRPr>
                    </a:p>
                  </a:txBody>
                  <a:tcPr marL="63500" marR="63500" marT="63500" marB="63500">
                    <a:solidFill>
                      <a:srgbClr val="D9D9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821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Accuracy (%)</a:t>
                      </a:r>
                      <a:endParaRPr sz="1200">
                        <a:latin typeface="Times New Roman"/>
                        <a:ea typeface="Times New Roman"/>
                        <a:cs typeface="Times New Roman"/>
                        <a:sym typeface="Times New Roman"/>
                      </a:endParaRPr>
                    </a:p>
                  </a:txBody>
                  <a:tcPr marL="63500" marR="63500" marT="63500" marB="63500">
                    <a:solidFill>
                      <a:srgbClr val="F3F3F3"/>
                    </a:solidFill>
                  </a:tcPr>
                </a:tc>
                <a:tc gridSpan="3">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 47.40</a:t>
                      </a:r>
                      <a:endParaRPr sz="1200">
                        <a:latin typeface="Times New Roman"/>
                        <a:ea typeface="Times New Roman"/>
                        <a:cs typeface="Times New Roman"/>
                        <a:sym typeface="Times New Roman"/>
                      </a:endParaRPr>
                    </a:p>
                  </a:txBody>
                  <a:tcPr marL="63500" marR="63500" marT="63500" marB="63500">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21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Loss (%)</a:t>
                      </a:r>
                      <a:endParaRPr sz="1200">
                        <a:latin typeface="Times New Roman"/>
                        <a:ea typeface="Times New Roman"/>
                        <a:cs typeface="Times New Roman"/>
                        <a:sym typeface="Times New Roman"/>
                      </a:endParaRPr>
                    </a:p>
                  </a:txBody>
                  <a:tcPr marL="63500" marR="63500" marT="63500" marB="63500">
                    <a:solidFill>
                      <a:srgbClr val="F3F3F3"/>
                    </a:solidFill>
                  </a:tcPr>
                </a:tc>
                <a:tc gridSpan="3">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343.7</a:t>
                      </a:r>
                      <a:endParaRPr sz="1200">
                        <a:latin typeface="Times New Roman"/>
                        <a:ea typeface="Times New Roman"/>
                        <a:cs typeface="Times New Roman"/>
                        <a:sym typeface="Times New Roman"/>
                      </a:endParaRPr>
                    </a:p>
                  </a:txBody>
                  <a:tcPr marL="63500" marR="63500" marT="63500" marB="63500">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3"/>
          <p:cNvSpPr txBox="1">
            <a:spLocks noGrp="1"/>
          </p:cNvSpPr>
          <p:nvPr>
            <p:ph type="body" idx="1"/>
          </p:nvPr>
        </p:nvSpPr>
        <p:spPr>
          <a:xfrm>
            <a:off x="870650" y="1144200"/>
            <a:ext cx="6919200" cy="3510600"/>
          </a:xfrm>
          <a:prstGeom prst="rect">
            <a:avLst/>
          </a:prstGeom>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Exo 2 Light"/>
              <a:buChar char="●"/>
            </a:pPr>
            <a:r>
              <a:rPr lang="en-GB" sz="1800" dirty="0">
                <a:latin typeface="Exo 2 Light"/>
                <a:ea typeface="Exo 2 Light"/>
                <a:cs typeface="Exo 2 Light"/>
                <a:sym typeface="Exo 2 Light"/>
              </a:rPr>
              <a:t>Transfer Learning</a:t>
            </a:r>
            <a:endParaRPr sz="1800" dirty="0">
              <a:latin typeface="Exo 2 Light"/>
              <a:ea typeface="Exo 2 Light"/>
              <a:cs typeface="Exo 2 Light"/>
              <a:sym typeface="Exo 2 Light"/>
            </a:endParaRPr>
          </a:p>
          <a:p>
            <a:pPr marL="914400" lvl="1" indent="-342900" algn="l" rtl="0">
              <a:lnSpc>
                <a:spcPct val="150000"/>
              </a:lnSpc>
              <a:spcBef>
                <a:spcPts val="0"/>
              </a:spcBef>
              <a:spcAft>
                <a:spcPts val="0"/>
              </a:spcAft>
              <a:buSzPts val="1800"/>
              <a:buFont typeface="Exo 2 Light"/>
              <a:buChar char="○"/>
            </a:pPr>
            <a:r>
              <a:rPr lang="en-GB" sz="1800" dirty="0">
                <a:latin typeface="Exo 2 Light"/>
                <a:ea typeface="Exo 2 Light"/>
                <a:cs typeface="Exo 2 Light"/>
                <a:sym typeface="Exo 2 Light"/>
              </a:rPr>
              <a:t>MobileNetV2 </a:t>
            </a:r>
            <a:endParaRPr sz="1800" dirty="0">
              <a:latin typeface="Exo 2 Light"/>
              <a:ea typeface="Exo 2 Light"/>
              <a:cs typeface="Exo 2 Light"/>
              <a:sym typeface="Exo 2 Light"/>
            </a:endParaRPr>
          </a:p>
          <a:p>
            <a:pPr marL="914400" lvl="1" indent="-342900" algn="l" rtl="0">
              <a:lnSpc>
                <a:spcPct val="150000"/>
              </a:lnSpc>
              <a:spcBef>
                <a:spcPts val="0"/>
              </a:spcBef>
              <a:spcAft>
                <a:spcPts val="0"/>
              </a:spcAft>
              <a:buSzPts val="1800"/>
              <a:buFont typeface="Exo 2 Light"/>
              <a:buChar char="○"/>
            </a:pPr>
            <a:r>
              <a:rPr lang="en-GB" sz="1800" dirty="0">
                <a:latin typeface="Exo 2 Light"/>
                <a:ea typeface="Exo 2 Light"/>
                <a:cs typeface="Exo 2 Light"/>
                <a:sym typeface="Exo 2 Light"/>
              </a:rPr>
              <a:t>VGG19</a:t>
            </a:r>
            <a:endParaRPr sz="1800" dirty="0">
              <a:latin typeface="Exo 2 Light"/>
              <a:ea typeface="Exo 2 Light"/>
              <a:cs typeface="Exo 2 Light"/>
              <a:sym typeface="Exo 2 Light"/>
            </a:endParaRPr>
          </a:p>
          <a:p>
            <a:pPr marL="914400" lvl="1" indent="-342900" algn="l" rtl="0">
              <a:lnSpc>
                <a:spcPct val="150000"/>
              </a:lnSpc>
              <a:spcBef>
                <a:spcPts val="0"/>
              </a:spcBef>
              <a:spcAft>
                <a:spcPts val="0"/>
              </a:spcAft>
              <a:buSzPts val="1800"/>
              <a:buFont typeface="Exo 2 Light"/>
              <a:buChar char="○"/>
            </a:pPr>
            <a:r>
              <a:rPr lang="en-GB" sz="1800" dirty="0">
                <a:latin typeface="Exo 2 Light"/>
                <a:ea typeface="Exo 2 Light"/>
                <a:cs typeface="Exo 2 Light"/>
                <a:sym typeface="Exo 2 Light"/>
              </a:rPr>
              <a:t>ResNet101V2</a:t>
            </a:r>
            <a:endParaRPr sz="1800" dirty="0">
              <a:latin typeface="Exo 2 Light"/>
              <a:ea typeface="Exo 2 Light"/>
              <a:cs typeface="Exo 2 Light"/>
              <a:sym typeface="Exo 2 Light"/>
            </a:endParaRPr>
          </a:p>
          <a:p>
            <a:pPr marL="457200" lvl="0" indent="-342900" algn="l" rtl="0">
              <a:lnSpc>
                <a:spcPct val="150000"/>
              </a:lnSpc>
              <a:spcBef>
                <a:spcPts val="0"/>
              </a:spcBef>
              <a:spcAft>
                <a:spcPts val="0"/>
              </a:spcAft>
              <a:buSzPts val="1800"/>
              <a:buFont typeface="Exo 2 Light"/>
              <a:buChar char="●"/>
            </a:pPr>
            <a:r>
              <a:rPr lang="en-GB" sz="1800" dirty="0">
                <a:latin typeface="Exo 2 Light"/>
                <a:ea typeface="Exo 2 Light"/>
                <a:cs typeface="Exo 2 Light"/>
                <a:sym typeface="Exo 2 Light"/>
              </a:rPr>
              <a:t>Convolutional Neural Network (CNN)</a:t>
            </a:r>
            <a:endParaRPr sz="1800" dirty="0">
              <a:latin typeface="Exo 2 Light"/>
              <a:ea typeface="Exo 2 Light"/>
              <a:cs typeface="Exo 2 Light"/>
              <a:sym typeface="Exo 2 Light"/>
            </a:endParaRPr>
          </a:p>
        </p:txBody>
      </p:sp>
      <p:sp>
        <p:nvSpPr>
          <p:cNvPr id="548" name="Google Shape;548;p8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Initialization, Training, and Tuning of Hyperparameters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48"/>
                                        </p:tgtEl>
                                        <p:attrNameLst>
                                          <p:attrName>style.visibility</p:attrName>
                                        </p:attrNameLst>
                                      </p:cBhvr>
                                      <p:to>
                                        <p:strVal val="visible"/>
                                      </p:to>
                                    </p:set>
                                    <p:anim calcmode="lin" valueType="num">
                                      <p:cBhvr additive="base">
                                        <p:cTn id="7" dur="500" fill="hold"/>
                                        <p:tgtEl>
                                          <p:spTgt spid="548"/>
                                        </p:tgtEl>
                                        <p:attrNameLst>
                                          <p:attrName>ppt_x</p:attrName>
                                        </p:attrNameLst>
                                      </p:cBhvr>
                                      <p:tavLst>
                                        <p:tav tm="0">
                                          <p:val>
                                            <p:strVal val="#ppt_x"/>
                                          </p:val>
                                        </p:tav>
                                        <p:tav tm="100000">
                                          <p:val>
                                            <p:strVal val="#ppt_x"/>
                                          </p:val>
                                        </p:tav>
                                      </p:tavLst>
                                    </p:anim>
                                    <p:anim calcmode="lin" valueType="num">
                                      <p:cBhvr additive="base">
                                        <p:cTn id="8" dur="500" fill="hold"/>
                                        <p:tgtEl>
                                          <p:spTgt spid="54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47">
                                            <p:txEl>
                                              <p:pRg st="0" end="0"/>
                                            </p:txEl>
                                          </p:spTgt>
                                        </p:tgtEl>
                                        <p:attrNameLst>
                                          <p:attrName>style.visibility</p:attrName>
                                        </p:attrNameLst>
                                      </p:cBhvr>
                                      <p:to>
                                        <p:strVal val="visible"/>
                                      </p:to>
                                    </p:set>
                                    <p:animEffect transition="in" filter="fade">
                                      <p:cBhvr>
                                        <p:cTn id="12" dur="500"/>
                                        <p:tgtEl>
                                          <p:spTgt spid="547">
                                            <p:txEl>
                                              <p:pRg st="0" end="0"/>
                                            </p:txEl>
                                          </p:spTgt>
                                        </p:tgtEl>
                                      </p:cBhvr>
                                    </p:animEffect>
                                    <p:anim calcmode="lin" valueType="num">
                                      <p:cBhvr>
                                        <p:cTn id="13" dur="500" fill="hold"/>
                                        <p:tgtEl>
                                          <p:spTgt spid="547">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547">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47">
                                            <p:txEl>
                                              <p:pRg st="1" end="1"/>
                                            </p:txEl>
                                          </p:spTgt>
                                        </p:tgtEl>
                                        <p:attrNameLst>
                                          <p:attrName>style.visibility</p:attrName>
                                        </p:attrNameLst>
                                      </p:cBhvr>
                                      <p:to>
                                        <p:strVal val="visible"/>
                                      </p:to>
                                    </p:set>
                                    <p:animEffect transition="in" filter="fade">
                                      <p:cBhvr>
                                        <p:cTn id="18" dur="500"/>
                                        <p:tgtEl>
                                          <p:spTgt spid="547">
                                            <p:txEl>
                                              <p:pRg st="1" end="1"/>
                                            </p:txEl>
                                          </p:spTgt>
                                        </p:tgtEl>
                                      </p:cBhvr>
                                    </p:animEffect>
                                    <p:anim calcmode="lin" valueType="num">
                                      <p:cBhvr>
                                        <p:cTn id="19" dur="500" fill="hold"/>
                                        <p:tgtEl>
                                          <p:spTgt spid="547">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547">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547">
                                            <p:txEl>
                                              <p:pRg st="2" end="2"/>
                                            </p:txEl>
                                          </p:spTgt>
                                        </p:tgtEl>
                                        <p:attrNameLst>
                                          <p:attrName>style.visibility</p:attrName>
                                        </p:attrNameLst>
                                      </p:cBhvr>
                                      <p:to>
                                        <p:strVal val="visible"/>
                                      </p:to>
                                    </p:set>
                                    <p:animEffect transition="in" filter="fade">
                                      <p:cBhvr>
                                        <p:cTn id="24" dur="500"/>
                                        <p:tgtEl>
                                          <p:spTgt spid="547">
                                            <p:txEl>
                                              <p:pRg st="2" end="2"/>
                                            </p:txEl>
                                          </p:spTgt>
                                        </p:tgtEl>
                                      </p:cBhvr>
                                    </p:animEffect>
                                    <p:anim calcmode="lin" valueType="num">
                                      <p:cBhvr>
                                        <p:cTn id="25" dur="500" fill="hold"/>
                                        <p:tgtEl>
                                          <p:spTgt spid="547">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547">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547">
                                            <p:txEl>
                                              <p:pRg st="3" end="3"/>
                                            </p:txEl>
                                          </p:spTgt>
                                        </p:tgtEl>
                                        <p:attrNameLst>
                                          <p:attrName>style.visibility</p:attrName>
                                        </p:attrNameLst>
                                      </p:cBhvr>
                                      <p:to>
                                        <p:strVal val="visible"/>
                                      </p:to>
                                    </p:set>
                                    <p:animEffect transition="in" filter="fade">
                                      <p:cBhvr>
                                        <p:cTn id="30" dur="500"/>
                                        <p:tgtEl>
                                          <p:spTgt spid="547">
                                            <p:txEl>
                                              <p:pRg st="3" end="3"/>
                                            </p:txEl>
                                          </p:spTgt>
                                        </p:tgtEl>
                                      </p:cBhvr>
                                    </p:animEffect>
                                    <p:anim calcmode="lin" valueType="num">
                                      <p:cBhvr>
                                        <p:cTn id="31" dur="500" fill="hold"/>
                                        <p:tgtEl>
                                          <p:spTgt spid="547">
                                            <p:txEl>
                                              <p:pRg st="3" end="3"/>
                                            </p:txEl>
                                          </p:spTgt>
                                        </p:tgtEl>
                                        <p:attrNameLst>
                                          <p:attrName>ppt_x</p:attrName>
                                        </p:attrNameLst>
                                      </p:cBhvr>
                                      <p:tavLst>
                                        <p:tav tm="0">
                                          <p:val>
                                            <p:strVal val="#ppt_x"/>
                                          </p:val>
                                        </p:tav>
                                        <p:tav tm="100000">
                                          <p:val>
                                            <p:strVal val="#ppt_x"/>
                                          </p:val>
                                        </p:tav>
                                      </p:tavLst>
                                    </p:anim>
                                    <p:anim calcmode="lin" valueType="num">
                                      <p:cBhvr>
                                        <p:cTn id="32" dur="500" fill="hold"/>
                                        <p:tgtEl>
                                          <p:spTgt spid="547">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547">
                                            <p:txEl>
                                              <p:pRg st="4" end="4"/>
                                            </p:txEl>
                                          </p:spTgt>
                                        </p:tgtEl>
                                        <p:attrNameLst>
                                          <p:attrName>style.visibility</p:attrName>
                                        </p:attrNameLst>
                                      </p:cBhvr>
                                      <p:to>
                                        <p:strVal val="visible"/>
                                      </p:to>
                                    </p:set>
                                    <p:animEffect transition="in" filter="fade">
                                      <p:cBhvr>
                                        <p:cTn id="36" dur="500"/>
                                        <p:tgtEl>
                                          <p:spTgt spid="547">
                                            <p:txEl>
                                              <p:pRg st="4" end="4"/>
                                            </p:txEl>
                                          </p:spTgt>
                                        </p:tgtEl>
                                      </p:cBhvr>
                                    </p:animEffect>
                                    <p:anim calcmode="lin" valueType="num">
                                      <p:cBhvr>
                                        <p:cTn id="37" dur="500" fill="hold"/>
                                        <p:tgtEl>
                                          <p:spTgt spid="547">
                                            <p:txEl>
                                              <p:pRg st="4" end="4"/>
                                            </p:txEl>
                                          </p:spTgt>
                                        </p:tgtEl>
                                        <p:attrNameLst>
                                          <p:attrName>ppt_x</p:attrName>
                                        </p:attrNameLst>
                                      </p:cBhvr>
                                      <p:tavLst>
                                        <p:tav tm="0">
                                          <p:val>
                                            <p:strVal val="#ppt_x"/>
                                          </p:val>
                                        </p:tav>
                                        <p:tav tm="100000">
                                          <p:val>
                                            <p:strVal val="#ppt_x"/>
                                          </p:val>
                                        </p:tav>
                                      </p:tavLst>
                                    </p:anim>
                                    <p:anim calcmode="lin" valueType="num">
                                      <p:cBhvr>
                                        <p:cTn id="38" dur="500" fill="hold"/>
                                        <p:tgtEl>
                                          <p:spTgt spid="54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8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MobileNetV2</a:t>
            </a:r>
            <a:endParaRPr/>
          </a:p>
        </p:txBody>
      </p:sp>
      <p:graphicFrame>
        <p:nvGraphicFramePr>
          <p:cNvPr id="554" name="Google Shape;554;p84"/>
          <p:cNvGraphicFramePr/>
          <p:nvPr/>
        </p:nvGraphicFramePr>
        <p:xfrm>
          <a:off x="703663" y="1509700"/>
          <a:ext cx="7736675" cy="2904150"/>
        </p:xfrm>
        <a:graphic>
          <a:graphicData uri="http://schemas.openxmlformats.org/drawingml/2006/table">
            <a:tbl>
              <a:tblPr>
                <a:noFill/>
                <a:tableStyleId>{3FC3E872-7510-4E5F-A7BB-0F92F6692B2A}</a:tableStyleId>
              </a:tblPr>
              <a:tblGrid>
                <a:gridCol w="1188425">
                  <a:extLst>
                    <a:ext uri="{9D8B030D-6E8A-4147-A177-3AD203B41FA5}">
                      <a16:colId xmlns:a16="http://schemas.microsoft.com/office/drawing/2014/main" val="20000"/>
                    </a:ext>
                  </a:extLst>
                </a:gridCol>
                <a:gridCol w="1188425">
                  <a:extLst>
                    <a:ext uri="{9D8B030D-6E8A-4147-A177-3AD203B41FA5}">
                      <a16:colId xmlns:a16="http://schemas.microsoft.com/office/drawing/2014/main" val="20001"/>
                    </a:ext>
                  </a:extLst>
                </a:gridCol>
                <a:gridCol w="1188425">
                  <a:extLst>
                    <a:ext uri="{9D8B030D-6E8A-4147-A177-3AD203B41FA5}">
                      <a16:colId xmlns:a16="http://schemas.microsoft.com/office/drawing/2014/main" val="20002"/>
                    </a:ext>
                  </a:extLst>
                </a:gridCol>
                <a:gridCol w="1651925">
                  <a:extLst>
                    <a:ext uri="{9D8B030D-6E8A-4147-A177-3AD203B41FA5}">
                      <a16:colId xmlns:a16="http://schemas.microsoft.com/office/drawing/2014/main" val="20003"/>
                    </a:ext>
                  </a:extLst>
                </a:gridCol>
                <a:gridCol w="1319150">
                  <a:extLst>
                    <a:ext uri="{9D8B030D-6E8A-4147-A177-3AD203B41FA5}">
                      <a16:colId xmlns:a16="http://schemas.microsoft.com/office/drawing/2014/main" val="20004"/>
                    </a:ext>
                  </a:extLst>
                </a:gridCol>
                <a:gridCol w="1200325">
                  <a:extLst>
                    <a:ext uri="{9D8B030D-6E8A-4147-A177-3AD203B41FA5}">
                      <a16:colId xmlns:a16="http://schemas.microsoft.com/office/drawing/2014/main" val="20005"/>
                    </a:ext>
                  </a:extLst>
                </a:gridCol>
              </a:tblGrid>
              <a:tr h="484025">
                <a:tc row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Batch Number</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Number of Epochs</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1200">
                          <a:latin typeface="Times New Roman"/>
                          <a:ea typeface="Times New Roman"/>
                          <a:cs typeface="Times New Roman"/>
                          <a:sym typeface="Times New Roman"/>
                        </a:rPr>
                        <a:t>Image Size</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1200">
                          <a:latin typeface="Times New Roman"/>
                          <a:ea typeface="Times New Roman"/>
                          <a:cs typeface="Times New Roman"/>
                          <a:sym typeface="Times New Roman"/>
                        </a:rPr>
                        <a:t>Optimizer</a:t>
                      </a:r>
                      <a:endParaRPr sz="1200">
                        <a:latin typeface="Times New Roman"/>
                        <a:ea typeface="Times New Roman"/>
                        <a:cs typeface="Times New Roman"/>
                        <a:sym typeface="Times New Roman"/>
                      </a:endParaRPr>
                    </a:p>
                  </a:txBody>
                  <a:tcPr marL="63500" marR="63500" marT="63500" marB="63500" anchor="ctr"/>
                </a:tc>
                <a:tc grid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Testing Results</a:t>
                      </a:r>
                      <a:endParaRPr sz="1200">
                        <a:latin typeface="Times New Roman"/>
                        <a:ea typeface="Times New Roman"/>
                        <a:cs typeface="Times New Roman"/>
                        <a:sym typeface="Times New Roman"/>
                      </a:endParaRPr>
                    </a:p>
                  </a:txBody>
                  <a:tcPr marL="63500" marR="63500" marT="63500" marB="63500"/>
                </a:tc>
                <a:tc hMerge="1">
                  <a:txBody>
                    <a:bodyPr/>
                    <a:lstStyle/>
                    <a:p>
                      <a:endParaRPr lang="en-US"/>
                    </a:p>
                  </a:txBody>
                  <a:tcPr/>
                </a:tc>
                <a:extLst>
                  <a:ext uri="{0D108BD9-81ED-4DB2-BD59-A6C34878D82A}">
                    <a16:rowId xmlns:a16="http://schemas.microsoft.com/office/drawing/2014/main" val="10000"/>
                  </a:ext>
                </a:extLst>
              </a:tr>
              <a:tr h="4840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Accuracy (%)</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Loss (%)</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4840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64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Adam</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93.00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20.18</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4840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128</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Adam</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93.99</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18.99</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4840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64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RMSprop</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82.59</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55.29</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4"/>
                  </a:ext>
                </a:extLst>
              </a:tr>
              <a:tr h="48402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128</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RMSprop</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93.80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23.26</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5"/>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MobileNetV2</a:t>
            </a:r>
            <a:endParaRPr/>
          </a:p>
        </p:txBody>
      </p:sp>
      <p:pic>
        <p:nvPicPr>
          <p:cNvPr id="560" name="Google Shape;560;p85"/>
          <p:cNvPicPr preferRelativeResize="0"/>
          <p:nvPr/>
        </p:nvPicPr>
        <p:blipFill>
          <a:blip r:embed="rId3">
            <a:alphaModFix/>
          </a:blip>
          <a:stretch>
            <a:fillRect/>
          </a:stretch>
        </p:blipFill>
        <p:spPr>
          <a:xfrm>
            <a:off x="131975" y="992225"/>
            <a:ext cx="4593100" cy="2075300"/>
          </a:xfrm>
          <a:prstGeom prst="rect">
            <a:avLst/>
          </a:prstGeom>
          <a:noFill/>
          <a:ln>
            <a:noFill/>
          </a:ln>
        </p:spPr>
      </p:pic>
      <p:pic>
        <p:nvPicPr>
          <p:cNvPr id="561" name="Google Shape;561;p85"/>
          <p:cNvPicPr preferRelativeResize="0"/>
          <p:nvPr/>
        </p:nvPicPr>
        <p:blipFill>
          <a:blip r:embed="rId4">
            <a:alphaModFix/>
          </a:blip>
          <a:stretch>
            <a:fillRect/>
          </a:stretch>
        </p:blipFill>
        <p:spPr>
          <a:xfrm>
            <a:off x="4510775" y="2247475"/>
            <a:ext cx="4511450" cy="2810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VGG19</a:t>
            </a:r>
            <a:endParaRPr/>
          </a:p>
        </p:txBody>
      </p:sp>
      <p:graphicFrame>
        <p:nvGraphicFramePr>
          <p:cNvPr id="567" name="Google Shape;567;p86"/>
          <p:cNvGraphicFramePr/>
          <p:nvPr/>
        </p:nvGraphicFramePr>
        <p:xfrm>
          <a:off x="295275" y="1397450"/>
          <a:ext cx="8420500" cy="3261300"/>
        </p:xfrm>
        <a:graphic>
          <a:graphicData uri="http://schemas.openxmlformats.org/drawingml/2006/table">
            <a:tbl>
              <a:tblPr>
                <a:noFill/>
                <a:tableStyleId>{3FC3E872-7510-4E5F-A7BB-0F92F6692B2A}</a:tableStyleId>
              </a:tblPr>
              <a:tblGrid>
                <a:gridCol w="1293475">
                  <a:extLst>
                    <a:ext uri="{9D8B030D-6E8A-4147-A177-3AD203B41FA5}">
                      <a16:colId xmlns:a16="http://schemas.microsoft.com/office/drawing/2014/main" val="20000"/>
                    </a:ext>
                  </a:extLst>
                </a:gridCol>
                <a:gridCol w="1293475">
                  <a:extLst>
                    <a:ext uri="{9D8B030D-6E8A-4147-A177-3AD203B41FA5}">
                      <a16:colId xmlns:a16="http://schemas.microsoft.com/office/drawing/2014/main" val="20001"/>
                    </a:ext>
                  </a:extLst>
                </a:gridCol>
                <a:gridCol w="1293475">
                  <a:extLst>
                    <a:ext uri="{9D8B030D-6E8A-4147-A177-3AD203B41FA5}">
                      <a16:colId xmlns:a16="http://schemas.microsoft.com/office/drawing/2014/main" val="20002"/>
                    </a:ext>
                  </a:extLst>
                </a:gridCol>
                <a:gridCol w="1797925">
                  <a:extLst>
                    <a:ext uri="{9D8B030D-6E8A-4147-A177-3AD203B41FA5}">
                      <a16:colId xmlns:a16="http://schemas.microsoft.com/office/drawing/2014/main" val="20003"/>
                    </a:ext>
                  </a:extLst>
                </a:gridCol>
                <a:gridCol w="1435750">
                  <a:extLst>
                    <a:ext uri="{9D8B030D-6E8A-4147-A177-3AD203B41FA5}">
                      <a16:colId xmlns:a16="http://schemas.microsoft.com/office/drawing/2014/main" val="20004"/>
                    </a:ext>
                  </a:extLst>
                </a:gridCol>
                <a:gridCol w="1306400">
                  <a:extLst>
                    <a:ext uri="{9D8B030D-6E8A-4147-A177-3AD203B41FA5}">
                      <a16:colId xmlns:a16="http://schemas.microsoft.com/office/drawing/2014/main" val="20005"/>
                    </a:ext>
                  </a:extLst>
                </a:gridCol>
              </a:tblGrid>
              <a:tr h="543550">
                <a:tc row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Batch Number</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Number of Epochs</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1200">
                          <a:latin typeface="Times New Roman"/>
                          <a:ea typeface="Times New Roman"/>
                          <a:cs typeface="Times New Roman"/>
                          <a:sym typeface="Times New Roman"/>
                        </a:rPr>
                        <a:t>Image Size</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1200">
                          <a:latin typeface="Times New Roman"/>
                          <a:ea typeface="Times New Roman"/>
                          <a:cs typeface="Times New Roman"/>
                          <a:sym typeface="Times New Roman"/>
                        </a:rPr>
                        <a:t>Optimizer</a:t>
                      </a:r>
                      <a:endParaRPr sz="1200">
                        <a:latin typeface="Times New Roman"/>
                        <a:ea typeface="Times New Roman"/>
                        <a:cs typeface="Times New Roman"/>
                        <a:sym typeface="Times New Roman"/>
                      </a:endParaRPr>
                    </a:p>
                  </a:txBody>
                  <a:tcPr marL="63500" marR="63500" marT="63500" marB="63500" anchor="ctr"/>
                </a:tc>
                <a:tc grid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Testing Results</a:t>
                      </a:r>
                      <a:endParaRPr sz="1200">
                        <a:latin typeface="Times New Roman"/>
                        <a:ea typeface="Times New Roman"/>
                        <a:cs typeface="Times New Roman"/>
                        <a:sym typeface="Times New Roman"/>
                      </a:endParaRPr>
                    </a:p>
                  </a:txBody>
                  <a:tcPr marL="63500" marR="63500" marT="63500" marB="63500"/>
                </a:tc>
                <a:tc hMerge="1">
                  <a:txBody>
                    <a:bodyPr/>
                    <a:lstStyle/>
                    <a:p>
                      <a:endParaRPr lang="en-US"/>
                    </a:p>
                  </a:txBody>
                  <a:tcPr/>
                </a:tc>
                <a:extLst>
                  <a:ext uri="{0D108BD9-81ED-4DB2-BD59-A6C34878D82A}">
                    <a16:rowId xmlns:a16="http://schemas.microsoft.com/office/drawing/2014/main" val="10000"/>
                  </a:ext>
                </a:extLst>
              </a:tr>
              <a:tr h="5435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Accuracy (%)</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Loss (%)</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5435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64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Adam</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93.80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22.93</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5435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128</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Adam</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92.40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30.08</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5435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64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RMSprop</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92.19</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36.90</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4"/>
                  </a:ext>
                </a:extLst>
              </a:tr>
              <a:tr h="5435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128</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RMSprop</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92.19</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25.80</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5"/>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VGG19</a:t>
            </a:r>
            <a:endParaRPr/>
          </a:p>
        </p:txBody>
      </p:sp>
      <p:pic>
        <p:nvPicPr>
          <p:cNvPr id="573" name="Google Shape;573;p87"/>
          <p:cNvPicPr preferRelativeResize="0"/>
          <p:nvPr/>
        </p:nvPicPr>
        <p:blipFill>
          <a:blip r:embed="rId3">
            <a:alphaModFix/>
          </a:blip>
          <a:stretch>
            <a:fillRect/>
          </a:stretch>
        </p:blipFill>
        <p:spPr>
          <a:xfrm>
            <a:off x="111575" y="961600"/>
            <a:ext cx="4593600" cy="2075369"/>
          </a:xfrm>
          <a:prstGeom prst="rect">
            <a:avLst/>
          </a:prstGeom>
          <a:noFill/>
          <a:ln>
            <a:noFill/>
          </a:ln>
        </p:spPr>
      </p:pic>
      <p:pic>
        <p:nvPicPr>
          <p:cNvPr id="574" name="Google Shape;574;p87"/>
          <p:cNvPicPr preferRelativeResize="0"/>
          <p:nvPr/>
        </p:nvPicPr>
        <p:blipFill>
          <a:blip r:embed="rId4">
            <a:alphaModFix/>
          </a:blip>
          <a:stretch>
            <a:fillRect/>
          </a:stretch>
        </p:blipFill>
        <p:spPr>
          <a:xfrm>
            <a:off x="4357525" y="2165825"/>
            <a:ext cx="4510800" cy="280942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ResNet101V2</a:t>
            </a:r>
            <a:endParaRPr/>
          </a:p>
        </p:txBody>
      </p:sp>
      <p:graphicFrame>
        <p:nvGraphicFramePr>
          <p:cNvPr id="580" name="Google Shape;580;p88"/>
          <p:cNvGraphicFramePr/>
          <p:nvPr/>
        </p:nvGraphicFramePr>
        <p:xfrm>
          <a:off x="274175" y="1396775"/>
          <a:ext cx="8542900" cy="3251100"/>
        </p:xfrm>
        <a:graphic>
          <a:graphicData uri="http://schemas.openxmlformats.org/drawingml/2006/table">
            <a:tbl>
              <a:tblPr>
                <a:noFill/>
                <a:tableStyleId>{3FC3E872-7510-4E5F-A7BB-0F92F6692B2A}</a:tableStyleId>
              </a:tblPr>
              <a:tblGrid>
                <a:gridCol w="1312275">
                  <a:extLst>
                    <a:ext uri="{9D8B030D-6E8A-4147-A177-3AD203B41FA5}">
                      <a16:colId xmlns:a16="http://schemas.microsoft.com/office/drawing/2014/main" val="20000"/>
                    </a:ext>
                  </a:extLst>
                </a:gridCol>
                <a:gridCol w="1312275">
                  <a:extLst>
                    <a:ext uri="{9D8B030D-6E8A-4147-A177-3AD203B41FA5}">
                      <a16:colId xmlns:a16="http://schemas.microsoft.com/office/drawing/2014/main" val="20001"/>
                    </a:ext>
                  </a:extLst>
                </a:gridCol>
                <a:gridCol w="1312275">
                  <a:extLst>
                    <a:ext uri="{9D8B030D-6E8A-4147-A177-3AD203B41FA5}">
                      <a16:colId xmlns:a16="http://schemas.microsoft.com/office/drawing/2014/main" val="20002"/>
                    </a:ext>
                  </a:extLst>
                </a:gridCol>
                <a:gridCol w="1824050">
                  <a:extLst>
                    <a:ext uri="{9D8B030D-6E8A-4147-A177-3AD203B41FA5}">
                      <a16:colId xmlns:a16="http://schemas.microsoft.com/office/drawing/2014/main" val="20003"/>
                    </a:ext>
                  </a:extLst>
                </a:gridCol>
                <a:gridCol w="1456625">
                  <a:extLst>
                    <a:ext uri="{9D8B030D-6E8A-4147-A177-3AD203B41FA5}">
                      <a16:colId xmlns:a16="http://schemas.microsoft.com/office/drawing/2014/main" val="20004"/>
                    </a:ext>
                  </a:extLst>
                </a:gridCol>
                <a:gridCol w="1325400">
                  <a:extLst>
                    <a:ext uri="{9D8B030D-6E8A-4147-A177-3AD203B41FA5}">
                      <a16:colId xmlns:a16="http://schemas.microsoft.com/office/drawing/2014/main" val="20005"/>
                    </a:ext>
                  </a:extLst>
                </a:gridCol>
              </a:tblGrid>
              <a:tr h="541850">
                <a:tc row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Batch Number</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Number of Epochs</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1200">
                          <a:latin typeface="Times New Roman"/>
                          <a:ea typeface="Times New Roman"/>
                          <a:cs typeface="Times New Roman"/>
                          <a:sym typeface="Times New Roman"/>
                        </a:rPr>
                        <a:t>Image Size</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1200">
                          <a:latin typeface="Times New Roman"/>
                          <a:ea typeface="Times New Roman"/>
                          <a:cs typeface="Times New Roman"/>
                          <a:sym typeface="Times New Roman"/>
                        </a:rPr>
                        <a:t>Optimizer</a:t>
                      </a:r>
                      <a:endParaRPr sz="1200">
                        <a:latin typeface="Times New Roman"/>
                        <a:ea typeface="Times New Roman"/>
                        <a:cs typeface="Times New Roman"/>
                        <a:sym typeface="Times New Roman"/>
                      </a:endParaRPr>
                    </a:p>
                  </a:txBody>
                  <a:tcPr marL="63500" marR="63500" marT="63500" marB="63500" anchor="ctr"/>
                </a:tc>
                <a:tc grid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Testing Results</a:t>
                      </a:r>
                      <a:endParaRPr sz="1200">
                        <a:latin typeface="Times New Roman"/>
                        <a:ea typeface="Times New Roman"/>
                        <a:cs typeface="Times New Roman"/>
                        <a:sym typeface="Times New Roman"/>
                      </a:endParaRPr>
                    </a:p>
                  </a:txBody>
                  <a:tcPr marL="63500" marR="63500" marT="63500" marB="63500"/>
                </a:tc>
                <a:tc hMerge="1">
                  <a:txBody>
                    <a:bodyPr/>
                    <a:lstStyle/>
                    <a:p>
                      <a:endParaRPr lang="en-US"/>
                    </a:p>
                  </a:txBody>
                  <a:tcPr/>
                </a:tc>
                <a:extLst>
                  <a:ext uri="{0D108BD9-81ED-4DB2-BD59-A6C34878D82A}">
                    <a16:rowId xmlns:a16="http://schemas.microsoft.com/office/drawing/2014/main" val="10000"/>
                  </a:ext>
                </a:extLst>
              </a:tr>
              <a:tr h="5418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Accuracy (%)</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Loss (%)</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5418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64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Adam</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94.19</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24.14</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5418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128</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Adam</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92.79</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21.37</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5418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64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RMSprop</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93.59</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30.00</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4"/>
                  </a:ext>
                </a:extLst>
              </a:tr>
              <a:tr h="541850">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128</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RMSprop</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91.60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28.04</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5"/>
          <p:cNvSpPr txBox="1">
            <a:spLocks noGrp="1"/>
          </p:cNvSpPr>
          <p:nvPr>
            <p:ph type="body" idx="1"/>
          </p:nvPr>
        </p:nvSpPr>
        <p:spPr>
          <a:xfrm>
            <a:off x="870650" y="1144200"/>
            <a:ext cx="6919200" cy="3510600"/>
          </a:xfrm>
          <a:prstGeom prst="rect">
            <a:avLst/>
          </a:prstGeom>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Char char="●"/>
            </a:pPr>
            <a:r>
              <a:rPr lang="en-GB" sz="1800" dirty="0"/>
              <a:t>Acquiring the dataset </a:t>
            </a:r>
            <a:endParaRPr sz="1800" dirty="0"/>
          </a:p>
          <a:p>
            <a:pPr marL="457200" lvl="0" indent="-342900" algn="l" rtl="0">
              <a:lnSpc>
                <a:spcPct val="150000"/>
              </a:lnSpc>
              <a:spcBef>
                <a:spcPts val="0"/>
              </a:spcBef>
              <a:spcAft>
                <a:spcPts val="0"/>
              </a:spcAft>
              <a:buSzPts val="1800"/>
              <a:buChar char="●"/>
            </a:pPr>
            <a:r>
              <a:rPr lang="en-GB" sz="1800" dirty="0"/>
              <a:t>Crucial Libraries Used </a:t>
            </a:r>
            <a:endParaRPr sz="1800" dirty="0"/>
          </a:p>
          <a:p>
            <a:pPr marL="457200" lvl="0" indent="-342900" algn="l" rtl="0">
              <a:lnSpc>
                <a:spcPct val="150000"/>
              </a:lnSpc>
              <a:spcBef>
                <a:spcPts val="0"/>
              </a:spcBef>
              <a:spcAft>
                <a:spcPts val="0"/>
              </a:spcAft>
              <a:buSzPts val="1800"/>
              <a:buChar char="●"/>
            </a:pPr>
            <a:r>
              <a:rPr lang="en-GB" sz="1800" dirty="0"/>
              <a:t>Import Dataset</a:t>
            </a:r>
            <a:endParaRPr sz="1800" dirty="0"/>
          </a:p>
          <a:p>
            <a:pPr marL="457200" lvl="0" indent="-342900" algn="l" rtl="0">
              <a:lnSpc>
                <a:spcPct val="150000"/>
              </a:lnSpc>
              <a:spcBef>
                <a:spcPts val="0"/>
              </a:spcBef>
              <a:spcAft>
                <a:spcPts val="0"/>
              </a:spcAft>
              <a:buSzPts val="1800"/>
              <a:buChar char="●"/>
            </a:pPr>
            <a:r>
              <a:rPr lang="en-GB" sz="1800" dirty="0"/>
              <a:t>Create </a:t>
            </a:r>
            <a:r>
              <a:rPr lang="en-GB" sz="1800" dirty="0" err="1"/>
              <a:t>tf.data.Dataset</a:t>
            </a:r>
            <a:endParaRPr sz="1800" dirty="0"/>
          </a:p>
          <a:p>
            <a:pPr marL="457200" lvl="0" indent="-342900" algn="l" rtl="0">
              <a:lnSpc>
                <a:spcPct val="150000"/>
              </a:lnSpc>
              <a:spcBef>
                <a:spcPts val="0"/>
              </a:spcBef>
              <a:spcAft>
                <a:spcPts val="0"/>
              </a:spcAft>
              <a:buSzPts val="1800"/>
              <a:buChar char="●"/>
            </a:pPr>
            <a:r>
              <a:rPr lang="en-GB" sz="1800" dirty="0"/>
              <a:t>Class Distribution</a:t>
            </a:r>
            <a:endParaRPr sz="1800" dirty="0"/>
          </a:p>
          <a:p>
            <a:pPr marL="457200" lvl="0" indent="-342900" algn="l" rtl="0">
              <a:lnSpc>
                <a:spcPct val="150000"/>
              </a:lnSpc>
              <a:spcBef>
                <a:spcPts val="0"/>
              </a:spcBef>
              <a:spcAft>
                <a:spcPts val="0"/>
              </a:spcAft>
              <a:buSzPts val="1800"/>
              <a:buChar char="●"/>
            </a:pPr>
            <a:r>
              <a:rPr lang="en-GB" sz="1800" dirty="0"/>
              <a:t>Displaying Images from the Datasets</a:t>
            </a:r>
            <a:endParaRPr sz="1800" dirty="0"/>
          </a:p>
        </p:txBody>
      </p:sp>
      <p:sp>
        <p:nvSpPr>
          <p:cNvPr id="177" name="Google Shape;177;p3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Pre-processing Methods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 calcmode="lin" valueType="num">
                                      <p:cBhvr additive="base">
                                        <p:cTn id="7" dur="500" fill="hold"/>
                                        <p:tgtEl>
                                          <p:spTgt spid="177"/>
                                        </p:tgtEl>
                                        <p:attrNameLst>
                                          <p:attrName>ppt_x</p:attrName>
                                        </p:attrNameLst>
                                      </p:cBhvr>
                                      <p:tavLst>
                                        <p:tav tm="0">
                                          <p:val>
                                            <p:strVal val="#ppt_x"/>
                                          </p:val>
                                        </p:tav>
                                        <p:tav tm="100000">
                                          <p:val>
                                            <p:strVal val="#ppt_x"/>
                                          </p:val>
                                        </p:tav>
                                      </p:tavLst>
                                    </p:anim>
                                    <p:anim calcmode="lin" valueType="num">
                                      <p:cBhvr additive="base">
                                        <p:cTn id="8" dur="500" fill="hold"/>
                                        <p:tgtEl>
                                          <p:spTgt spid="17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76">
                                            <p:txEl>
                                              <p:pRg st="0" end="0"/>
                                            </p:txEl>
                                          </p:spTgt>
                                        </p:tgtEl>
                                        <p:attrNameLst>
                                          <p:attrName>style.visibility</p:attrName>
                                        </p:attrNameLst>
                                      </p:cBhvr>
                                      <p:to>
                                        <p:strVal val="visible"/>
                                      </p:to>
                                    </p:set>
                                    <p:animEffect transition="in" filter="fade">
                                      <p:cBhvr>
                                        <p:cTn id="12" dur="500"/>
                                        <p:tgtEl>
                                          <p:spTgt spid="176">
                                            <p:txEl>
                                              <p:pRg st="0" end="0"/>
                                            </p:txEl>
                                          </p:spTgt>
                                        </p:tgtEl>
                                      </p:cBhvr>
                                    </p:animEffect>
                                    <p:anim calcmode="lin" valueType="num">
                                      <p:cBhvr>
                                        <p:cTn id="13" dur="500" fill="hold"/>
                                        <p:tgtEl>
                                          <p:spTgt spid="17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7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76">
                                            <p:txEl>
                                              <p:pRg st="1" end="1"/>
                                            </p:txEl>
                                          </p:spTgt>
                                        </p:tgtEl>
                                        <p:attrNameLst>
                                          <p:attrName>style.visibility</p:attrName>
                                        </p:attrNameLst>
                                      </p:cBhvr>
                                      <p:to>
                                        <p:strVal val="visible"/>
                                      </p:to>
                                    </p:set>
                                    <p:animEffect transition="in" filter="fade">
                                      <p:cBhvr>
                                        <p:cTn id="18" dur="500"/>
                                        <p:tgtEl>
                                          <p:spTgt spid="176">
                                            <p:txEl>
                                              <p:pRg st="1" end="1"/>
                                            </p:txEl>
                                          </p:spTgt>
                                        </p:tgtEl>
                                      </p:cBhvr>
                                    </p:animEffect>
                                    <p:anim calcmode="lin" valueType="num">
                                      <p:cBhvr>
                                        <p:cTn id="19" dur="500" fill="hold"/>
                                        <p:tgtEl>
                                          <p:spTgt spid="176">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176">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76">
                                            <p:txEl>
                                              <p:pRg st="2" end="2"/>
                                            </p:txEl>
                                          </p:spTgt>
                                        </p:tgtEl>
                                        <p:attrNameLst>
                                          <p:attrName>style.visibility</p:attrName>
                                        </p:attrNameLst>
                                      </p:cBhvr>
                                      <p:to>
                                        <p:strVal val="visible"/>
                                      </p:to>
                                    </p:set>
                                    <p:animEffect transition="in" filter="fade">
                                      <p:cBhvr>
                                        <p:cTn id="24" dur="500"/>
                                        <p:tgtEl>
                                          <p:spTgt spid="176">
                                            <p:txEl>
                                              <p:pRg st="2" end="2"/>
                                            </p:txEl>
                                          </p:spTgt>
                                        </p:tgtEl>
                                      </p:cBhvr>
                                    </p:animEffect>
                                    <p:anim calcmode="lin" valueType="num">
                                      <p:cBhvr>
                                        <p:cTn id="25" dur="500" fill="hold"/>
                                        <p:tgtEl>
                                          <p:spTgt spid="176">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176">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76">
                                            <p:txEl>
                                              <p:pRg st="3" end="3"/>
                                            </p:txEl>
                                          </p:spTgt>
                                        </p:tgtEl>
                                        <p:attrNameLst>
                                          <p:attrName>style.visibility</p:attrName>
                                        </p:attrNameLst>
                                      </p:cBhvr>
                                      <p:to>
                                        <p:strVal val="visible"/>
                                      </p:to>
                                    </p:set>
                                    <p:animEffect transition="in" filter="fade">
                                      <p:cBhvr>
                                        <p:cTn id="30" dur="500"/>
                                        <p:tgtEl>
                                          <p:spTgt spid="176">
                                            <p:txEl>
                                              <p:pRg st="3" end="3"/>
                                            </p:txEl>
                                          </p:spTgt>
                                        </p:tgtEl>
                                      </p:cBhvr>
                                    </p:animEffect>
                                    <p:anim calcmode="lin" valueType="num">
                                      <p:cBhvr>
                                        <p:cTn id="31" dur="500" fill="hold"/>
                                        <p:tgtEl>
                                          <p:spTgt spid="176">
                                            <p:txEl>
                                              <p:pRg st="3" end="3"/>
                                            </p:txEl>
                                          </p:spTgt>
                                        </p:tgtEl>
                                        <p:attrNameLst>
                                          <p:attrName>ppt_x</p:attrName>
                                        </p:attrNameLst>
                                      </p:cBhvr>
                                      <p:tavLst>
                                        <p:tav tm="0">
                                          <p:val>
                                            <p:strVal val="#ppt_x"/>
                                          </p:val>
                                        </p:tav>
                                        <p:tav tm="100000">
                                          <p:val>
                                            <p:strVal val="#ppt_x"/>
                                          </p:val>
                                        </p:tav>
                                      </p:tavLst>
                                    </p:anim>
                                    <p:anim calcmode="lin" valueType="num">
                                      <p:cBhvr>
                                        <p:cTn id="32" dur="500" fill="hold"/>
                                        <p:tgtEl>
                                          <p:spTgt spid="176">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176">
                                            <p:txEl>
                                              <p:pRg st="4" end="4"/>
                                            </p:txEl>
                                          </p:spTgt>
                                        </p:tgtEl>
                                        <p:attrNameLst>
                                          <p:attrName>style.visibility</p:attrName>
                                        </p:attrNameLst>
                                      </p:cBhvr>
                                      <p:to>
                                        <p:strVal val="visible"/>
                                      </p:to>
                                    </p:set>
                                    <p:animEffect transition="in" filter="fade">
                                      <p:cBhvr>
                                        <p:cTn id="36" dur="500"/>
                                        <p:tgtEl>
                                          <p:spTgt spid="176">
                                            <p:txEl>
                                              <p:pRg st="4" end="4"/>
                                            </p:txEl>
                                          </p:spTgt>
                                        </p:tgtEl>
                                      </p:cBhvr>
                                    </p:animEffect>
                                    <p:anim calcmode="lin" valueType="num">
                                      <p:cBhvr>
                                        <p:cTn id="37" dur="500" fill="hold"/>
                                        <p:tgtEl>
                                          <p:spTgt spid="176">
                                            <p:txEl>
                                              <p:pRg st="4" end="4"/>
                                            </p:txEl>
                                          </p:spTgt>
                                        </p:tgtEl>
                                        <p:attrNameLst>
                                          <p:attrName>ppt_x</p:attrName>
                                        </p:attrNameLst>
                                      </p:cBhvr>
                                      <p:tavLst>
                                        <p:tav tm="0">
                                          <p:val>
                                            <p:strVal val="#ppt_x"/>
                                          </p:val>
                                        </p:tav>
                                        <p:tav tm="100000">
                                          <p:val>
                                            <p:strVal val="#ppt_x"/>
                                          </p:val>
                                        </p:tav>
                                      </p:tavLst>
                                    </p:anim>
                                    <p:anim calcmode="lin" valueType="num">
                                      <p:cBhvr>
                                        <p:cTn id="38" dur="500" fill="hold"/>
                                        <p:tgtEl>
                                          <p:spTgt spid="176">
                                            <p:txEl>
                                              <p:pRg st="4" end="4"/>
                                            </p:txEl>
                                          </p:spTgt>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nodeType="afterEffect">
                                  <p:stCondLst>
                                    <p:cond delay="0"/>
                                  </p:stCondLst>
                                  <p:childTnLst>
                                    <p:set>
                                      <p:cBhvr>
                                        <p:cTn id="41" dur="1" fill="hold">
                                          <p:stCondLst>
                                            <p:cond delay="0"/>
                                          </p:stCondLst>
                                        </p:cTn>
                                        <p:tgtEl>
                                          <p:spTgt spid="176">
                                            <p:txEl>
                                              <p:pRg st="5" end="5"/>
                                            </p:txEl>
                                          </p:spTgt>
                                        </p:tgtEl>
                                        <p:attrNameLst>
                                          <p:attrName>style.visibility</p:attrName>
                                        </p:attrNameLst>
                                      </p:cBhvr>
                                      <p:to>
                                        <p:strVal val="visible"/>
                                      </p:to>
                                    </p:set>
                                    <p:animEffect transition="in" filter="fade">
                                      <p:cBhvr>
                                        <p:cTn id="42" dur="500"/>
                                        <p:tgtEl>
                                          <p:spTgt spid="176">
                                            <p:txEl>
                                              <p:pRg st="5" end="5"/>
                                            </p:txEl>
                                          </p:spTgt>
                                        </p:tgtEl>
                                      </p:cBhvr>
                                    </p:animEffect>
                                    <p:anim calcmode="lin" valueType="num">
                                      <p:cBhvr>
                                        <p:cTn id="43" dur="500" fill="hold"/>
                                        <p:tgtEl>
                                          <p:spTgt spid="176">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17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Transfer Learning : ResNet101V2</a:t>
            </a:r>
            <a:endParaRPr/>
          </a:p>
        </p:txBody>
      </p:sp>
      <p:pic>
        <p:nvPicPr>
          <p:cNvPr id="586" name="Google Shape;586;p89"/>
          <p:cNvPicPr preferRelativeResize="0"/>
          <p:nvPr/>
        </p:nvPicPr>
        <p:blipFill>
          <a:blip r:embed="rId3">
            <a:alphaModFix/>
          </a:blip>
          <a:stretch>
            <a:fillRect/>
          </a:stretch>
        </p:blipFill>
        <p:spPr>
          <a:xfrm>
            <a:off x="121800" y="982025"/>
            <a:ext cx="4593600" cy="2077200"/>
          </a:xfrm>
          <a:prstGeom prst="rect">
            <a:avLst/>
          </a:prstGeom>
          <a:noFill/>
          <a:ln>
            <a:noFill/>
          </a:ln>
        </p:spPr>
      </p:pic>
      <p:pic>
        <p:nvPicPr>
          <p:cNvPr id="587" name="Google Shape;587;p89"/>
          <p:cNvPicPr preferRelativeResize="0"/>
          <p:nvPr/>
        </p:nvPicPr>
        <p:blipFill>
          <a:blip r:embed="rId4">
            <a:alphaModFix/>
          </a:blip>
          <a:stretch>
            <a:fillRect/>
          </a:stretch>
        </p:blipFill>
        <p:spPr>
          <a:xfrm>
            <a:off x="4388125" y="2176050"/>
            <a:ext cx="4510800" cy="281678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0"/>
          <p:cNvSpPr txBox="1">
            <a:spLocks noGrp="1"/>
          </p:cNvSpPr>
          <p:nvPr>
            <p:ph type="ctrTitle"/>
          </p:nvPr>
        </p:nvSpPr>
        <p:spPr>
          <a:xfrm>
            <a:off x="1964850" y="352850"/>
            <a:ext cx="56688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Convolutional Neural Network (CNN)</a:t>
            </a:r>
            <a:endParaRPr/>
          </a:p>
        </p:txBody>
      </p:sp>
      <p:graphicFrame>
        <p:nvGraphicFramePr>
          <p:cNvPr id="593" name="Google Shape;593;p90"/>
          <p:cNvGraphicFramePr/>
          <p:nvPr/>
        </p:nvGraphicFramePr>
        <p:xfrm>
          <a:off x="417900" y="1682525"/>
          <a:ext cx="8308200" cy="2833625"/>
        </p:xfrm>
        <a:graphic>
          <a:graphicData uri="http://schemas.openxmlformats.org/drawingml/2006/table">
            <a:tbl>
              <a:tblPr>
                <a:noFill/>
                <a:tableStyleId>{3FC3E872-7510-4E5F-A7BB-0F92F6692B2A}</a:tableStyleId>
              </a:tblPr>
              <a:tblGrid>
                <a:gridCol w="1276225">
                  <a:extLst>
                    <a:ext uri="{9D8B030D-6E8A-4147-A177-3AD203B41FA5}">
                      <a16:colId xmlns:a16="http://schemas.microsoft.com/office/drawing/2014/main" val="20000"/>
                    </a:ext>
                  </a:extLst>
                </a:gridCol>
                <a:gridCol w="1276225">
                  <a:extLst>
                    <a:ext uri="{9D8B030D-6E8A-4147-A177-3AD203B41FA5}">
                      <a16:colId xmlns:a16="http://schemas.microsoft.com/office/drawing/2014/main" val="20001"/>
                    </a:ext>
                  </a:extLst>
                </a:gridCol>
                <a:gridCol w="1276225">
                  <a:extLst>
                    <a:ext uri="{9D8B030D-6E8A-4147-A177-3AD203B41FA5}">
                      <a16:colId xmlns:a16="http://schemas.microsoft.com/office/drawing/2014/main" val="20002"/>
                    </a:ext>
                  </a:extLst>
                </a:gridCol>
                <a:gridCol w="1773950">
                  <a:extLst>
                    <a:ext uri="{9D8B030D-6E8A-4147-A177-3AD203B41FA5}">
                      <a16:colId xmlns:a16="http://schemas.microsoft.com/office/drawing/2014/main" val="20003"/>
                    </a:ext>
                  </a:extLst>
                </a:gridCol>
                <a:gridCol w="1416600">
                  <a:extLst>
                    <a:ext uri="{9D8B030D-6E8A-4147-A177-3AD203B41FA5}">
                      <a16:colId xmlns:a16="http://schemas.microsoft.com/office/drawing/2014/main" val="20004"/>
                    </a:ext>
                  </a:extLst>
                </a:gridCol>
                <a:gridCol w="1288975">
                  <a:extLst>
                    <a:ext uri="{9D8B030D-6E8A-4147-A177-3AD203B41FA5}">
                      <a16:colId xmlns:a16="http://schemas.microsoft.com/office/drawing/2014/main" val="20005"/>
                    </a:ext>
                  </a:extLst>
                </a:gridCol>
              </a:tblGrid>
              <a:tr h="452075">
                <a:tc row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Batch Number</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Number of Epochs</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1200">
                          <a:latin typeface="Times New Roman"/>
                          <a:ea typeface="Times New Roman"/>
                          <a:cs typeface="Times New Roman"/>
                          <a:sym typeface="Times New Roman"/>
                        </a:rPr>
                        <a:t>Image Size</a:t>
                      </a:r>
                      <a:endParaRPr sz="1200">
                        <a:latin typeface="Times New Roman"/>
                        <a:ea typeface="Times New Roman"/>
                        <a:cs typeface="Times New Roman"/>
                        <a:sym typeface="Times New Roman"/>
                      </a:endParaRPr>
                    </a:p>
                  </a:txBody>
                  <a:tcPr marL="63500" marR="63500" marT="63500" marB="63500" anchor="ctr"/>
                </a:tc>
                <a:tc rowSpan="2">
                  <a:txBody>
                    <a:bodyPr/>
                    <a:lstStyle/>
                    <a:p>
                      <a:pPr marL="0" lvl="0" indent="0" algn="ctr" rtl="0">
                        <a:spcBef>
                          <a:spcPts val="0"/>
                        </a:spcBef>
                        <a:spcAft>
                          <a:spcPts val="0"/>
                        </a:spcAft>
                        <a:buNone/>
                      </a:pPr>
                      <a:endParaRPr sz="1200">
                        <a:latin typeface="Times New Roman"/>
                        <a:ea typeface="Times New Roman"/>
                        <a:cs typeface="Times New Roman"/>
                        <a:sym typeface="Times New Roman"/>
                      </a:endParaRPr>
                    </a:p>
                    <a:p>
                      <a:pPr marL="0" lvl="0" indent="0" algn="ctr" rtl="0">
                        <a:spcBef>
                          <a:spcPts val="0"/>
                        </a:spcBef>
                        <a:spcAft>
                          <a:spcPts val="0"/>
                        </a:spcAft>
                        <a:buNone/>
                      </a:pPr>
                      <a:r>
                        <a:rPr lang="en-GB" sz="1200">
                          <a:latin typeface="Times New Roman"/>
                          <a:ea typeface="Times New Roman"/>
                          <a:cs typeface="Times New Roman"/>
                          <a:sym typeface="Times New Roman"/>
                        </a:rPr>
                        <a:t>Optimizer</a:t>
                      </a:r>
                      <a:endParaRPr sz="1200">
                        <a:latin typeface="Times New Roman"/>
                        <a:ea typeface="Times New Roman"/>
                        <a:cs typeface="Times New Roman"/>
                        <a:sym typeface="Times New Roman"/>
                      </a:endParaRPr>
                    </a:p>
                    <a:p>
                      <a:pPr marL="0" lvl="0" indent="0" algn="ctr"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nchor="ctr"/>
                </a:tc>
                <a:tc gridSpan="2">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Testing Results</a:t>
                      </a:r>
                      <a:endParaRPr sz="1200">
                        <a:latin typeface="Times New Roman"/>
                        <a:ea typeface="Times New Roman"/>
                        <a:cs typeface="Times New Roman"/>
                        <a:sym typeface="Times New Roman"/>
                      </a:endParaRPr>
                    </a:p>
                  </a:txBody>
                  <a:tcPr marL="63500" marR="63500" marT="63500" marB="63500"/>
                </a:tc>
                <a:tc hMerge="1">
                  <a:txBody>
                    <a:bodyPr/>
                    <a:lstStyle/>
                    <a:p>
                      <a:endParaRPr lang="en-US"/>
                    </a:p>
                  </a:txBody>
                  <a:tcPr/>
                </a:tc>
                <a:extLst>
                  <a:ext uri="{0D108BD9-81ED-4DB2-BD59-A6C34878D82A}">
                    <a16:rowId xmlns:a16="http://schemas.microsoft.com/office/drawing/2014/main" val="10000"/>
                  </a:ext>
                </a:extLst>
              </a:tr>
              <a:tr h="5732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Accuracy (%)</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Loss (%)</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45207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64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Adam</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47.40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343.7</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45207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128</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Adam</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47.40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287.1</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45207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64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RMSprop</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51.59</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358.33</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4"/>
                  </a:ext>
                </a:extLst>
              </a:tr>
              <a:tr h="452075">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128</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(224,224)</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RMSprop</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46.79</a:t>
                      </a:r>
                      <a:endParaRPr sz="1200">
                        <a:latin typeface="Times New Roman"/>
                        <a:ea typeface="Times New Roman"/>
                        <a:cs typeface="Times New Roman"/>
                        <a:sym typeface="Times New Roman"/>
                      </a:endParaRPr>
                    </a:p>
                  </a:txBody>
                  <a:tcPr marL="63500" marR="63500" marT="63500" marB="63500"/>
                </a:tc>
                <a:tc>
                  <a:txBody>
                    <a:bodyPr/>
                    <a:lstStyle/>
                    <a:p>
                      <a:pPr marL="0" lvl="0" indent="0" algn="ctr" rtl="0">
                        <a:spcBef>
                          <a:spcPts val="0"/>
                        </a:spcBef>
                        <a:spcAft>
                          <a:spcPts val="0"/>
                        </a:spcAft>
                        <a:buNone/>
                      </a:pPr>
                      <a:r>
                        <a:rPr lang="en-GB" sz="1200">
                          <a:latin typeface="Times New Roman"/>
                          <a:ea typeface="Times New Roman"/>
                          <a:cs typeface="Times New Roman"/>
                          <a:sym typeface="Times New Roman"/>
                        </a:rPr>
                        <a:t>437.5</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5"/>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91"/>
          <p:cNvSpPr txBox="1">
            <a:spLocks noGrp="1"/>
          </p:cNvSpPr>
          <p:nvPr>
            <p:ph type="ctrTitle"/>
          </p:nvPr>
        </p:nvSpPr>
        <p:spPr>
          <a:xfrm>
            <a:off x="1964850" y="352850"/>
            <a:ext cx="56688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Convolutional Neural Network (CNN)</a:t>
            </a:r>
            <a:endParaRPr/>
          </a:p>
        </p:txBody>
      </p:sp>
      <p:pic>
        <p:nvPicPr>
          <p:cNvPr id="599" name="Google Shape;599;p91"/>
          <p:cNvPicPr preferRelativeResize="0"/>
          <p:nvPr/>
        </p:nvPicPr>
        <p:blipFill>
          <a:blip r:embed="rId3">
            <a:alphaModFix/>
          </a:blip>
          <a:stretch>
            <a:fillRect/>
          </a:stretch>
        </p:blipFill>
        <p:spPr>
          <a:xfrm>
            <a:off x="162600" y="1053450"/>
            <a:ext cx="4593600" cy="2076203"/>
          </a:xfrm>
          <a:prstGeom prst="rect">
            <a:avLst/>
          </a:prstGeom>
          <a:noFill/>
          <a:ln>
            <a:noFill/>
          </a:ln>
        </p:spPr>
      </p:pic>
      <p:pic>
        <p:nvPicPr>
          <p:cNvPr id="600" name="Google Shape;600;p91"/>
          <p:cNvPicPr preferRelativeResize="0"/>
          <p:nvPr/>
        </p:nvPicPr>
        <p:blipFill>
          <a:blip r:embed="rId4">
            <a:alphaModFix/>
          </a:blip>
          <a:stretch>
            <a:fillRect/>
          </a:stretch>
        </p:blipFill>
        <p:spPr>
          <a:xfrm>
            <a:off x="4446825" y="2176025"/>
            <a:ext cx="4510800" cy="2816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92"/>
          <p:cNvSpPr txBox="1">
            <a:spLocks noGrp="1"/>
          </p:cNvSpPr>
          <p:nvPr>
            <p:ph type="body" idx="1"/>
          </p:nvPr>
        </p:nvSpPr>
        <p:spPr>
          <a:xfrm>
            <a:off x="870650" y="1144200"/>
            <a:ext cx="6919200" cy="3510600"/>
          </a:xfrm>
          <a:prstGeom prst="rect">
            <a:avLst/>
          </a:prstGeom>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Exo 2 Light"/>
              <a:buChar char="●"/>
            </a:pPr>
            <a:r>
              <a:rPr lang="en-GB" sz="1800" dirty="0">
                <a:latin typeface="Exo 2 Light"/>
                <a:ea typeface="Exo 2 Light"/>
                <a:cs typeface="Exo 2 Light"/>
                <a:sym typeface="Exo 2 Light"/>
              </a:rPr>
              <a:t>Comparison of the Machine Learning Models </a:t>
            </a:r>
            <a:endParaRPr sz="1800" dirty="0">
              <a:latin typeface="Exo 2 Light"/>
              <a:ea typeface="Exo 2 Light"/>
              <a:cs typeface="Exo 2 Light"/>
              <a:sym typeface="Exo 2 Light"/>
            </a:endParaRPr>
          </a:p>
          <a:p>
            <a:pPr marL="457200" lvl="0" indent="-342900" algn="l" rtl="0">
              <a:lnSpc>
                <a:spcPct val="150000"/>
              </a:lnSpc>
              <a:spcBef>
                <a:spcPts val="0"/>
              </a:spcBef>
              <a:spcAft>
                <a:spcPts val="0"/>
              </a:spcAft>
              <a:buSzPts val="1800"/>
              <a:buFont typeface="Exo 2 Light"/>
              <a:buChar char="●"/>
            </a:pPr>
            <a:r>
              <a:rPr lang="en-GB" sz="1800" dirty="0">
                <a:latin typeface="Exo 2 Light"/>
                <a:ea typeface="Exo 2 Light"/>
                <a:cs typeface="Exo 2 Light"/>
                <a:sym typeface="Exo 2 Light"/>
              </a:rPr>
              <a:t>Comparison on the results of other researchers </a:t>
            </a:r>
            <a:endParaRPr sz="1800" dirty="0">
              <a:latin typeface="Exo 2 Light"/>
              <a:ea typeface="Exo 2 Light"/>
              <a:cs typeface="Exo 2 Light"/>
              <a:sym typeface="Exo 2 Light"/>
            </a:endParaRPr>
          </a:p>
          <a:p>
            <a:pPr marL="914400" lvl="1" indent="-342900" algn="l" rtl="0">
              <a:lnSpc>
                <a:spcPct val="150000"/>
              </a:lnSpc>
              <a:spcBef>
                <a:spcPts val="0"/>
              </a:spcBef>
              <a:spcAft>
                <a:spcPts val="0"/>
              </a:spcAft>
              <a:buSzPts val="1800"/>
              <a:buFont typeface="Exo 2 Light"/>
              <a:buChar char="○"/>
            </a:pPr>
            <a:r>
              <a:rPr lang="en-GB" sz="1800" dirty="0">
                <a:latin typeface="Exo 2 Light"/>
                <a:ea typeface="Exo 2 Light"/>
                <a:cs typeface="Exo 2 Light"/>
                <a:sym typeface="Exo 2 Light"/>
              </a:rPr>
              <a:t>Results comparison with Pavan </a:t>
            </a:r>
            <a:r>
              <a:rPr lang="en-GB" sz="1800" dirty="0" err="1">
                <a:latin typeface="Exo 2 Light"/>
                <a:ea typeface="Exo 2 Light"/>
                <a:cs typeface="Exo 2 Light"/>
                <a:sym typeface="Exo 2 Light"/>
              </a:rPr>
              <a:t>kalyan</a:t>
            </a:r>
            <a:r>
              <a:rPr lang="en-GB" sz="1800" dirty="0">
                <a:latin typeface="Exo 2 Light"/>
                <a:ea typeface="Exo 2 Light"/>
                <a:cs typeface="Exo 2 Light"/>
                <a:sym typeface="Exo 2 Light"/>
              </a:rPr>
              <a:t>  </a:t>
            </a:r>
            <a:endParaRPr sz="1800" dirty="0">
              <a:latin typeface="Exo 2 Light"/>
              <a:ea typeface="Exo 2 Light"/>
              <a:cs typeface="Exo 2 Light"/>
              <a:sym typeface="Exo 2 Light"/>
            </a:endParaRPr>
          </a:p>
          <a:p>
            <a:pPr marL="914400" lvl="1" indent="-342900" algn="l" rtl="0">
              <a:lnSpc>
                <a:spcPct val="150000"/>
              </a:lnSpc>
              <a:spcBef>
                <a:spcPts val="0"/>
              </a:spcBef>
              <a:spcAft>
                <a:spcPts val="0"/>
              </a:spcAft>
              <a:buSzPts val="1800"/>
              <a:buFont typeface="Exo 2 Light"/>
              <a:buChar char="○"/>
            </a:pPr>
            <a:r>
              <a:rPr lang="en-GB" sz="1800" dirty="0">
                <a:latin typeface="Exo 2 Light"/>
                <a:ea typeface="Exo 2 Light"/>
                <a:cs typeface="Exo 2 Light"/>
                <a:sym typeface="Exo 2 Light"/>
              </a:rPr>
              <a:t>Results comparison with Prashant </a:t>
            </a:r>
            <a:r>
              <a:rPr lang="en-GB" sz="1800" dirty="0" err="1">
                <a:latin typeface="Exo 2 Light"/>
                <a:ea typeface="Exo 2 Light"/>
                <a:cs typeface="Exo 2 Light"/>
                <a:sym typeface="Exo 2 Light"/>
              </a:rPr>
              <a:t>Brahmbhatt</a:t>
            </a:r>
            <a:endParaRPr sz="1800" dirty="0">
              <a:latin typeface="Exo 2 Light"/>
              <a:ea typeface="Exo 2 Light"/>
              <a:cs typeface="Exo 2 Light"/>
              <a:sym typeface="Exo 2 Light"/>
            </a:endParaRPr>
          </a:p>
          <a:p>
            <a:pPr marL="914400" lvl="1" indent="-342900" algn="l" rtl="0">
              <a:lnSpc>
                <a:spcPct val="150000"/>
              </a:lnSpc>
              <a:spcBef>
                <a:spcPts val="0"/>
              </a:spcBef>
              <a:spcAft>
                <a:spcPts val="0"/>
              </a:spcAft>
              <a:buSzPts val="1800"/>
              <a:buFont typeface="Exo 2 Light"/>
              <a:buChar char="○"/>
            </a:pPr>
            <a:r>
              <a:rPr lang="en-GB" sz="1800" dirty="0">
                <a:latin typeface="Exo 2 Light"/>
                <a:ea typeface="Exo 2 Light"/>
                <a:cs typeface="Exo 2 Light"/>
                <a:sym typeface="Exo 2 Light"/>
              </a:rPr>
              <a:t>Results comparison with Hamza </a:t>
            </a:r>
            <a:r>
              <a:rPr lang="en-GB" sz="1800" dirty="0" err="1">
                <a:latin typeface="Exo 2 Light"/>
                <a:ea typeface="Exo 2 Light"/>
                <a:cs typeface="Exo 2 Light"/>
                <a:sym typeface="Exo 2 Light"/>
              </a:rPr>
              <a:t>Manssor</a:t>
            </a:r>
            <a:r>
              <a:rPr lang="en-GB" sz="1800" dirty="0">
                <a:latin typeface="Exo 2 Light"/>
                <a:ea typeface="Exo 2 Light"/>
                <a:cs typeface="Exo 2 Light"/>
                <a:sym typeface="Exo 2 Light"/>
              </a:rPr>
              <a:t> </a:t>
            </a:r>
            <a:endParaRPr sz="1800" dirty="0">
              <a:latin typeface="Exo 2 Light"/>
              <a:ea typeface="Exo 2 Light"/>
              <a:cs typeface="Exo 2 Light"/>
              <a:sym typeface="Exo 2 Light"/>
            </a:endParaRPr>
          </a:p>
        </p:txBody>
      </p:sp>
      <p:sp>
        <p:nvSpPr>
          <p:cNvPr id="606" name="Google Shape;606;p92"/>
          <p:cNvSpPr txBox="1">
            <a:spLocks noGrp="1"/>
          </p:cNvSpPr>
          <p:nvPr>
            <p:ph type="ctrTitle"/>
          </p:nvPr>
        </p:nvSpPr>
        <p:spPr>
          <a:xfrm>
            <a:off x="578000" y="361625"/>
            <a:ext cx="75045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Performance evaluation, comparison, and discussion on the results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06"/>
                                        </p:tgtEl>
                                        <p:attrNameLst>
                                          <p:attrName>style.visibility</p:attrName>
                                        </p:attrNameLst>
                                      </p:cBhvr>
                                      <p:to>
                                        <p:strVal val="visible"/>
                                      </p:to>
                                    </p:set>
                                    <p:anim calcmode="lin" valueType="num">
                                      <p:cBhvr additive="base">
                                        <p:cTn id="7" dur="500" fill="hold"/>
                                        <p:tgtEl>
                                          <p:spTgt spid="606"/>
                                        </p:tgtEl>
                                        <p:attrNameLst>
                                          <p:attrName>ppt_x</p:attrName>
                                        </p:attrNameLst>
                                      </p:cBhvr>
                                      <p:tavLst>
                                        <p:tav tm="0">
                                          <p:val>
                                            <p:strVal val="#ppt_x"/>
                                          </p:val>
                                        </p:tav>
                                        <p:tav tm="100000">
                                          <p:val>
                                            <p:strVal val="#ppt_x"/>
                                          </p:val>
                                        </p:tav>
                                      </p:tavLst>
                                    </p:anim>
                                    <p:anim calcmode="lin" valueType="num">
                                      <p:cBhvr additive="base">
                                        <p:cTn id="8" dur="500" fill="hold"/>
                                        <p:tgtEl>
                                          <p:spTgt spid="60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605">
                                            <p:txEl>
                                              <p:pRg st="0" end="0"/>
                                            </p:txEl>
                                          </p:spTgt>
                                        </p:tgtEl>
                                        <p:attrNameLst>
                                          <p:attrName>style.visibility</p:attrName>
                                        </p:attrNameLst>
                                      </p:cBhvr>
                                      <p:to>
                                        <p:strVal val="visible"/>
                                      </p:to>
                                    </p:set>
                                    <p:animEffect transition="in" filter="fade">
                                      <p:cBhvr>
                                        <p:cTn id="12" dur="500"/>
                                        <p:tgtEl>
                                          <p:spTgt spid="605">
                                            <p:txEl>
                                              <p:pRg st="0" end="0"/>
                                            </p:txEl>
                                          </p:spTgt>
                                        </p:tgtEl>
                                      </p:cBhvr>
                                    </p:animEffect>
                                    <p:anim calcmode="lin" valueType="num">
                                      <p:cBhvr>
                                        <p:cTn id="13" dur="500" fill="hold"/>
                                        <p:tgtEl>
                                          <p:spTgt spid="605">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05">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05">
                                            <p:txEl>
                                              <p:pRg st="1" end="1"/>
                                            </p:txEl>
                                          </p:spTgt>
                                        </p:tgtEl>
                                        <p:attrNameLst>
                                          <p:attrName>style.visibility</p:attrName>
                                        </p:attrNameLst>
                                      </p:cBhvr>
                                      <p:to>
                                        <p:strVal val="visible"/>
                                      </p:to>
                                    </p:set>
                                    <p:animEffect transition="in" filter="fade">
                                      <p:cBhvr>
                                        <p:cTn id="18" dur="500"/>
                                        <p:tgtEl>
                                          <p:spTgt spid="605">
                                            <p:txEl>
                                              <p:pRg st="1" end="1"/>
                                            </p:txEl>
                                          </p:spTgt>
                                        </p:tgtEl>
                                      </p:cBhvr>
                                    </p:animEffect>
                                    <p:anim calcmode="lin" valueType="num">
                                      <p:cBhvr>
                                        <p:cTn id="19" dur="500" fill="hold"/>
                                        <p:tgtEl>
                                          <p:spTgt spid="605">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605">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605">
                                            <p:txEl>
                                              <p:pRg st="2" end="2"/>
                                            </p:txEl>
                                          </p:spTgt>
                                        </p:tgtEl>
                                        <p:attrNameLst>
                                          <p:attrName>style.visibility</p:attrName>
                                        </p:attrNameLst>
                                      </p:cBhvr>
                                      <p:to>
                                        <p:strVal val="visible"/>
                                      </p:to>
                                    </p:set>
                                    <p:animEffect transition="in" filter="fade">
                                      <p:cBhvr>
                                        <p:cTn id="24" dur="500"/>
                                        <p:tgtEl>
                                          <p:spTgt spid="605">
                                            <p:txEl>
                                              <p:pRg st="2" end="2"/>
                                            </p:txEl>
                                          </p:spTgt>
                                        </p:tgtEl>
                                      </p:cBhvr>
                                    </p:animEffect>
                                    <p:anim calcmode="lin" valueType="num">
                                      <p:cBhvr>
                                        <p:cTn id="25" dur="500" fill="hold"/>
                                        <p:tgtEl>
                                          <p:spTgt spid="605">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605">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605">
                                            <p:txEl>
                                              <p:pRg st="3" end="3"/>
                                            </p:txEl>
                                          </p:spTgt>
                                        </p:tgtEl>
                                        <p:attrNameLst>
                                          <p:attrName>style.visibility</p:attrName>
                                        </p:attrNameLst>
                                      </p:cBhvr>
                                      <p:to>
                                        <p:strVal val="visible"/>
                                      </p:to>
                                    </p:set>
                                    <p:animEffect transition="in" filter="fade">
                                      <p:cBhvr>
                                        <p:cTn id="30" dur="500"/>
                                        <p:tgtEl>
                                          <p:spTgt spid="605">
                                            <p:txEl>
                                              <p:pRg st="3" end="3"/>
                                            </p:txEl>
                                          </p:spTgt>
                                        </p:tgtEl>
                                      </p:cBhvr>
                                    </p:animEffect>
                                    <p:anim calcmode="lin" valueType="num">
                                      <p:cBhvr>
                                        <p:cTn id="31" dur="500" fill="hold"/>
                                        <p:tgtEl>
                                          <p:spTgt spid="605">
                                            <p:txEl>
                                              <p:pRg st="3" end="3"/>
                                            </p:txEl>
                                          </p:spTgt>
                                        </p:tgtEl>
                                        <p:attrNameLst>
                                          <p:attrName>ppt_x</p:attrName>
                                        </p:attrNameLst>
                                      </p:cBhvr>
                                      <p:tavLst>
                                        <p:tav tm="0">
                                          <p:val>
                                            <p:strVal val="#ppt_x"/>
                                          </p:val>
                                        </p:tav>
                                        <p:tav tm="100000">
                                          <p:val>
                                            <p:strVal val="#ppt_x"/>
                                          </p:val>
                                        </p:tav>
                                      </p:tavLst>
                                    </p:anim>
                                    <p:anim calcmode="lin" valueType="num">
                                      <p:cBhvr>
                                        <p:cTn id="32" dur="500" fill="hold"/>
                                        <p:tgtEl>
                                          <p:spTgt spid="605">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605">
                                            <p:txEl>
                                              <p:pRg st="4" end="4"/>
                                            </p:txEl>
                                          </p:spTgt>
                                        </p:tgtEl>
                                        <p:attrNameLst>
                                          <p:attrName>style.visibility</p:attrName>
                                        </p:attrNameLst>
                                      </p:cBhvr>
                                      <p:to>
                                        <p:strVal val="visible"/>
                                      </p:to>
                                    </p:set>
                                    <p:animEffect transition="in" filter="fade">
                                      <p:cBhvr>
                                        <p:cTn id="36" dur="500"/>
                                        <p:tgtEl>
                                          <p:spTgt spid="605">
                                            <p:txEl>
                                              <p:pRg st="4" end="4"/>
                                            </p:txEl>
                                          </p:spTgt>
                                        </p:tgtEl>
                                      </p:cBhvr>
                                    </p:animEffect>
                                    <p:anim calcmode="lin" valueType="num">
                                      <p:cBhvr>
                                        <p:cTn id="37" dur="500" fill="hold"/>
                                        <p:tgtEl>
                                          <p:spTgt spid="605">
                                            <p:txEl>
                                              <p:pRg st="4" end="4"/>
                                            </p:txEl>
                                          </p:spTgt>
                                        </p:tgtEl>
                                        <p:attrNameLst>
                                          <p:attrName>ppt_x</p:attrName>
                                        </p:attrNameLst>
                                      </p:cBhvr>
                                      <p:tavLst>
                                        <p:tav tm="0">
                                          <p:val>
                                            <p:strVal val="#ppt_x"/>
                                          </p:val>
                                        </p:tav>
                                        <p:tav tm="100000">
                                          <p:val>
                                            <p:strVal val="#ppt_x"/>
                                          </p:val>
                                        </p:tav>
                                      </p:tavLst>
                                    </p:anim>
                                    <p:anim calcmode="lin" valueType="num">
                                      <p:cBhvr>
                                        <p:cTn id="38" dur="500" fill="hold"/>
                                        <p:tgtEl>
                                          <p:spTgt spid="60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3"/>
          <p:cNvSpPr txBox="1">
            <a:spLocks noGrp="1"/>
          </p:cNvSpPr>
          <p:nvPr>
            <p:ph type="ctrTitle"/>
          </p:nvPr>
        </p:nvSpPr>
        <p:spPr>
          <a:xfrm>
            <a:off x="1964850" y="352850"/>
            <a:ext cx="56178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Comparison of the Machine Learning Models : Transfer Learning</a:t>
            </a:r>
            <a:endParaRPr/>
          </a:p>
        </p:txBody>
      </p:sp>
      <p:pic>
        <p:nvPicPr>
          <p:cNvPr id="612" name="Google Shape;612;p93"/>
          <p:cNvPicPr preferRelativeResize="0"/>
          <p:nvPr/>
        </p:nvPicPr>
        <p:blipFill>
          <a:blip r:embed="rId3">
            <a:alphaModFix/>
          </a:blip>
          <a:stretch>
            <a:fillRect/>
          </a:stretch>
        </p:blipFill>
        <p:spPr>
          <a:xfrm>
            <a:off x="1683538" y="1502500"/>
            <a:ext cx="5776925" cy="3413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94"/>
          <p:cNvSpPr txBox="1">
            <a:spLocks noGrp="1"/>
          </p:cNvSpPr>
          <p:nvPr>
            <p:ph type="ctrTitle"/>
          </p:nvPr>
        </p:nvSpPr>
        <p:spPr>
          <a:xfrm>
            <a:off x="1842400" y="352850"/>
            <a:ext cx="5817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t>Comparison of the Machine Learning Models : Transfer Learning</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pic>
        <p:nvPicPr>
          <p:cNvPr id="618" name="Google Shape;618;p94"/>
          <p:cNvPicPr preferRelativeResize="0"/>
          <p:nvPr/>
        </p:nvPicPr>
        <p:blipFill>
          <a:blip r:embed="rId3">
            <a:alphaModFix/>
          </a:blip>
          <a:stretch>
            <a:fillRect/>
          </a:stretch>
        </p:blipFill>
        <p:spPr>
          <a:xfrm>
            <a:off x="1663138" y="1452125"/>
            <a:ext cx="5817725" cy="3454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5"/>
          <p:cNvSpPr txBox="1">
            <a:spLocks noGrp="1"/>
          </p:cNvSpPr>
          <p:nvPr>
            <p:ph type="ctrTitle"/>
          </p:nvPr>
        </p:nvSpPr>
        <p:spPr>
          <a:xfrm>
            <a:off x="1842400" y="352850"/>
            <a:ext cx="5817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Comparison of the Machine Learning Models : CNN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624" name="Google Shape;624;p95"/>
          <p:cNvPicPr preferRelativeResize="0"/>
          <p:nvPr/>
        </p:nvPicPr>
        <p:blipFill>
          <a:blip r:embed="rId3">
            <a:alphaModFix/>
          </a:blip>
          <a:stretch>
            <a:fillRect/>
          </a:stretch>
        </p:blipFill>
        <p:spPr>
          <a:xfrm>
            <a:off x="1704975" y="1431025"/>
            <a:ext cx="5734050" cy="3438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96"/>
          <p:cNvSpPr txBox="1">
            <a:spLocks noGrp="1"/>
          </p:cNvSpPr>
          <p:nvPr>
            <p:ph type="ctrTitle"/>
          </p:nvPr>
        </p:nvSpPr>
        <p:spPr>
          <a:xfrm flipH="1">
            <a:off x="290450" y="1593600"/>
            <a:ext cx="5506200" cy="195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dirty="0"/>
              <a:t>Comparing transfer learning and convolutional neural networks</a:t>
            </a:r>
            <a:endParaRPr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29"/>
                                        </p:tgtEl>
                                        <p:attrNameLst>
                                          <p:attrName>style.visibility</p:attrName>
                                        </p:attrNameLst>
                                      </p:cBhvr>
                                      <p:to>
                                        <p:strVal val="visible"/>
                                      </p:to>
                                    </p:set>
                                    <p:anim calcmode="lin" valueType="num">
                                      <p:cBhvr additive="base">
                                        <p:cTn id="7" dur="500" fill="hold"/>
                                        <p:tgtEl>
                                          <p:spTgt spid="629"/>
                                        </p:tgtEl>
                                        <p:attrNameLst>
                                          <p:attrName>ppt_x</p:attrName>
                                        </p:attrNameLst>
                                      </p:cBhvr>
                                      <p:tavLst>
                                        <p:tav tm="0">
                                          <p:val>
                                            <p:strVal val="#ppt_x"/>
                                          </p:val>
                                        </p:tav>
                                        <p:tav tm="100000">
                                          <p:val>
                                            <p:strVal val="#ppt_x"/>
                                          </p:val>
                                        </p:tav>
                                      </p:tavLst>
                                    </p:anim>
                                    <p:anim calcmode="lin" valueType="num">
                                      <p:cBhvr additive="base">
                                        <p:cTn id="8" dur="500" fill="hold"/>
                                        <p:tgtEl>
                                          <p:spTgt spid="6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Comparison on the results of other researchers :  Pavan kalyan  </a:t>
            </a:r>
            <a:endParaRPr/>
          </a:p>
        </p:txBody>
      </p:sp>
      <p:pic>
        <p:nvPicPr>
          <p:cNvPr id="635" name="Google Shape;635;p97"/>
          <p:cNvPicPr preferRelativeResize="0"/>
          <p:nvPr/>
        </p:nvPicPr>
        <p:blipFill>
          <a:blip r:embed="rId3">
            <a:alphaModFix/>
          </a:blip>
          <a:stretch>
            <a:fillRect/>
          </a:stretch>
        </p:blipFill>
        <p:spPr>
          <a:xfrm>
            <a:off x="1704975" y="1471875"/>
            <a:ext cx="5734050" cy="3390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8"/>
          <p:cNvSpPr txBox="1">
            <a:spLocks noGrp="1"/>
          </p:cNvSpPr>
          <p:nvPr>
            <p:ph type="ctrTitle"/>
          </p:nvPr>
        </p:nvSpPr>
        <p:spPr>
          <a:xfrm>
            <a:off x="1964850" y="352850"/>
            <a:ext cx="5760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Comparison on the results of other researchers :  Prashant Brahmbhatt</a:t>
            </a:r>
            <a:endParaRPr/>
          </a:p>
        </p:txBody>
      </p:sp>
      <p:pic>
        <p:nvPicPr>
          <p:cNvPr id="1026" name="Picture 2">
            <a:extLst>
              <a:ext uri="{FF2B5EF4-FFF2-40B4-BE49-F238E27FC236}">
                <a16:creationId xmlns:a16="http://schemas.microsoft.com/office/drawing/2014/main" id="{91E2ECDA-5D04-7DA5-9F12-FFEBED079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750" y="1395413"/>
            <a:ext cx="5981700" cy="3591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Crucial Libraries Used </a:t>
            </a:r>
            <a:endParaRPr/>
          </a:p>
        </p:txBody>
      </p:sp>
      <p:pic>
        <p:nvPicPr>
          <p:cNvPr id="183" name="Google Shape;183;p36"/>
          <p:cNvPicPr preferRelativeResize="0"/>
          <p:nvPr/>
        </p:nvPicPr>
        <p:blipFill>
          <a:blip r:embed="rId3">
            <a:alphaModFix/>
          </a:blip>
          <a:stretch>
            <a:fillRect/>
          </a:stretch>
        </p:blipFill>
        <p:spPr>
          <a:xfrm>
            <a:off x="1368288" y="1299050"/>
            <a:ext cx="6407425" cy="3161775"/>
          </a:xfrm>
          <a:prstGeom prst="rect">
            <a:avLst/>
          </a:prstGeom>
          <a:noFill/>
          <a:ln w="12700" cap="flat" cmpd="sng">
            <a:solidFill>
              <a:srgbClr val="CCCCCC"/>
            </a:solidFill>
            <a:prstDash val="solid"/>
            <a:miter lim="8000"/>
            <a:headEnd type="none" w="sm" len="sm"/>
            <a:tailEnd type="none" w="sm" len="sm"/>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9"/>
          <p:cNvSpPr txBox="1">
            <a:spLocks noGrp="1"/>
          </p:cNvSpPr>
          <p:nvPr>
            <p:ph type="ctrTitle"/>
          </p:nvPr>
        </p:nvSpPr>
        <p:spPr>
          <a:xfrm>
            <a:off x="1964850" y="352850"/>
            <a:ext cx="5760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Comparison on the results of other researchers :  Prashant Brahmbhatt</a:t>
            </a:r>
            <a:endParaRPr/>
          </a:p>
        </p:txBody>
      </p:sp>
      <p:pic>
        <p:nvPicPr>
          <p:cNvPr id="2050" name="Picture 2">
            <a:extLst>
              <a:ext uri="{FF2B5EF4-FFF2-40B4-BE49-F238E27FC236}">
                <a16:creationId xmlns:a16="http://schemas.microsoft.com/office/drawing/2014/main" id="{2AE0C658-4D5D-0493-48CB-EE4AB6EED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4" y="1299050"/>
            <a:ext cx="6105525" cy="3580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0"/>
          <p:cNvSpPr txBox="1">
            <a:spLocks noGrp="1"/>
          </p:cNvSpPr>
          <p:nvPr>
            <p:ph type="ctrTitle"/>
          </p:nvPr>
        </p:nvSpPr>
        <p:spPr>
          <a:xfrm>
            <a:off x="1964850" y="352850"/>
            <a:ext cx="5760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Comparison on the results of other researchers :  Hamza Manssor</a:t>
            </a:r>
            <a:endParaRPr/>
          </a:p>
        </p:txBody>
      </p:sp>
      <p:pic>
        <p:nvPicPr>
          <p:cNvPr id="3074" name="Picture 2">
            <a:extLst>
              <a:ext uri="{FF2B5EF4-FFF2-40B4-BE49-F238E27FC236}">
                <a16:creationId xmlns:a16="http://schemas.microsoft.com/office/drawing/2014/main" id="{085A32EE-4A5B-2F0E-CC66-3E69F245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125" y="1428325"/>
            <a:ext cx="5734050" cy="3362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01"/>
          <p:cNvSpPr txBox="1">
            <a:spLocks noGrp="1"/>
          </p:cNvSpPr>
          <p:nvPr>
            <p:ph type="ctrTitle"/>
          </p:nvPr>
        </p:nvSpPr>
        <p:spPr>
          <a:xfrm flipH="1">
            <a:off x="321025" y="184010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Conclusion and Future Enhancements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58"/>
                                        </p:tgtEl>
                                        <p:attrNameLst>
                                          <p:attrName>style.visibility</p:attrName>
                                        </p:attrNameLst>
                                      </p:cBhvr>
                                      <p:to>
                                        <p:strVal val="visible"/>
                                      </p:to>
                                    </p:set>
                                    <p:anim calcmode="lin" valueType="num">
                                      <p:cBhvr additive="base">
                                        <p:cTn id="7" dur="500" fill="hold"/>
                                        <p:tgtEl>
                                          <p:spTgt spid="658"/>
                                        </p:tgtEl>
                                        <p:attrNameLst>
                                          <p:attrName>ppt_x</p:attrName>
                                        </p:attrNameLst>
                                      </p:cBhvr>
                                      <p:tavLst>
                                        <p:tav tm="0">
                                          <p:val>
                                            <p:strVal val="#ppt_x"/>
                                          </p:val>
                                        </p:tav>
                                        <p:tav tm="100000">
                                          <p:val>
                                            <p:strVal val="#ppt_x"/>
                                          </p:val>
                                        </p:tav>
                                      </p:tavLst>
                                    </p:anim>
                                    <p:anim calcmode="lin" valueType="num">
                                      <p:cBhvr additive="base">
                                        <p:cTn id="8" dur="500" fill="hold"/>
                                        <p:tgtEl>
                                          <p:spTgt spid="6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2"/>
          <p:cNvSpPr txBox="1">
            <a:spLocks noGrp="1"/>
          </p:cNvSpPr>
          <p:nvPr>
            <p:ph type="title" idx="2"/>
          </p:nvPr>
        </p:nvSpPr>
        <p:spPr>
          <a:xfrm flipH="1">
            <a:off x="0" y="0"/>
            <a:ext cx="91440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7600" dirty="0"/>
              <a:t>Thank You </a:t>
            </a:r>
            <a:endParaRPr sz="7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663"/>
                                        </p:tgtEl>
                                        <p:attrNameLst>
                                          <p:attrName>ppt_w</p:attrName>
                                        </p:attrNameLst>
                                      </p:cBhvr>
                                      <p:tavLst>
                                        <p:tav tm="0">
                                          <p:val>
                                            <p:strVal val="ppt_w"/>
                                          </p:val>
                                        </p:tav>
                                        <p:tav tm="100000">
                                          <p:val>
                                            <p:fltVal val="0"/>
                                          </p:val>
                                        </p:tav>
                                      </p:tavLst>
                                    </p:anim>
                                    <p:anim calcmode="lin" valueType="num">
                                      <p:cBhvr>
                                        <p:cTn id="7" dur="500"/>
                                        <p:tgtEl>
                                          <p:spTgt spid="663"/>
                                        </p:tgtEl>
                                        <p:attrNameLst>
                                          <p:attrName>ppt_h</p:attrName>
                                        </p:attrNameLst>
                                      </p:cBhvr>
                                      <p:tavLst>
                                        <p:tav tm="0">
                                          <p:val>
                                            <p:strVal val="ppt_h"/>
                                          </p:val>
                                        </p:tav>
                                        <p:tav tm="100000">
                                          <p:val>
                                            <p:fltVal val="0"/>
                                          </p:val>
                                        </p:tav>
                                      </p:tavLst>
                                    </p:anim>
                                    <p:animEffect transition="out" filter="fade">
                                      <p:cBhvr>
                                        <p:cTn id="8" dur="500"/>
                                        <p:tgtEl>
                                          <p:spTgt spid="663"/>
                                        </p:tgtEl>
                                      </p:cBhvr>
                                    </p:animEffect>
                                    <p:set>
                                      <p:cBhvr>
                                        <p:cTn id="9" dur="1" fill="hold">
                                          <p:stCondLst>
                                            <p:cond delay="499"/>
                                          </p:stCondLst>
                                        </p:cTn>
                                        <p:tgtEl>
                                          <p:spTgt spid="663"/>
                                        </p:tgtEl>
                                        <p:attrNameLst>
                                          <p:attrName>style.visibility</p:attrName>
                                        </p:attrNameLst>
                                      </p:cBhvr>
                                      <p:to>
                                        <p:strVal val="hidden"/>
                                      </p:to>
                                    </p:set>
                                  </p:childTnLst>
                                </p:cTn>
                              </p:par>
                            </p:childTnLst>
                          </p:cTn>
                        </p:par>
                        <p:par>
                          <p:cTn id="10" fill="hold">
                            <p:stCondLst>
                              <p:cond delay="500"/>
                            </p:stCondLst>
                            <p:childTnLst>
                              <p:par>
                                <p:cTn id="11" presetID="53" presetClass="entr" presetSubtype="16" fill="hold" grpId="1" nodeType="afterEffect">
                                  <p:stCondLst>
                                    <p:cond delay="0"/>
                                  </p:stCondLst>
                                  <p:childTnLst>
                                    <p:set>
                                      <p:cBhvr>
                                        <p:cTn id="12" dur="1" fill="hold">
                                          <p:stCondLst>
                                            <p:cond delay="0"/>
                                          </p:stCondLst>
                                        </p:cTn>
                                        <p:tgtEl>
                                          <p:spTgt spid="663"/>
                                        </p:tgtEl>
                                        <p:attrNameLst>
                                          <p:attrName>style.visibility</p:attrName>
                                        </p:attrNameLst>
                                      </p:cBhvr>
                                      <p:to>
                                        <p:strVal val="visible"/>
                                      </p:to>
                                    </p:set>
                                    <p:anim calcmode="lin" valueType="num">
                                      <p:cBhvr>
                                        <p:cTn id="13" dur="500" fill="hold"/>
                                        <p:tgtEl>
                                          <p:spTgt spid="663"/>
                                        </p:tgtEl>
                                        <p:attrNameLst>
                                          <p:attrName>ppt_w</p:attrName>
                                        </p:attrNameLst>
                                      </p:cBhvr>
                                      <p:tavLst>
                                        <p:tav tm="0">
                                          <p:val>
                                            <p:fltVal val="0"/>
                                          </p:val>
                                        </p:tav>
                                        <p:tav tm="100000">
                                          <p:val>
                                            <p:strVal val="#ppt_w"/>
                                          </p:val>
                                        </p:tav>
                                      </p:tavLst>
                                    </p:anim>
                                    <p:anim calcmode="lin" valueType="num">
                                      <p:cBhvr>
                                        <p:cTn id="14" dur="500" fill="hold"/>
                                        <p:tgtEl>
                                          <p:spTgt spid="663"/>
                                        </p:tgtEl>
                                        <p:attrNameLst>
                                          <p:attrName>ppt_h</p:attrName>
                                        </p:attrNameLst>
                                      </p:cBhvr>
                                      <p:tavLst>
                                        <p:tav tm="0">
                                          <p:val>
                                            <p:fltVal val="0"/>
                                          </p:val>
                                        </p:tav>
                                        <p:tav tm="100000">
                                          <p:val>
                                            <p:strVal val="#ppt_h"/>
                                          </p:val>
                                        </p:tav>
                                      </p:tavLst>
                                    </p:anim>
                                    <p:animEffect transition="in" filter="fade">
                                      <p:cBhvr>
                                        <p:cTn id="15" dur="5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 grpId="0"/>
      <p:bldP spid="66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Import Dataset</a:t>
            </a:r>
            <a:endParaRPr/>
          </a:p>
        </p:txBody>
      </p:sp>
      <p:pic>
        <p:nvPicPr>
          <p:cNvPr id="189" name="Google Shape;189;p37"/>
          <p:cNvPicPr preferRelativeResize="0"/>
          <p:nvPr/>
        </p:nvPicPr>
        <p:blipFill rotWithShape="1">
          <a:blip r:embed="rId3">
            <a:alphaModFix/>
          </a:blip>
          <a:srcRect r="41403" b="72049"/>
          <a:stretch/>
        </p:blipFill>
        <p:spPr>
          <a:xfrm>
            <a:off x="772450" y="1139963"/>
            <a:ext cx="2576350" cy="1041325"/>
          </a:xfrm>
          <a:prstGeom prst="rect">
            <a:avLst/>
          </a:prstGeom>
          <a:noFill/>
          <a:ln w="12700" cap="flat" cmpd="sng">
            <a:solidFill>
              <a:srgbClr val="B7B7B7"/>
            </a:solidFill>
            <a:prstDash val="solid"/>
            <a:miter lim="8000"/>
            <a:headEnd type="none" w="sm" len="sm"/>
            <a:tailEnd type="none" w="sm" len="sm"/>
          </a:ln>
        </p:spPr>
      </p:pic>
      <p:pic>
        <p:nvPicPr>
          <p:cNvPr id="190" name="Google Shape;190;p37"/>
          <p:cNvPicPr preferRelativeResize="0"/>
          <p:nvPr/>
        </p:nvPicPr>
        <p:blipFill rotWithShape="1">
          <a:blip r:embed="rId3">
            <a:alphaModFix/>
          </a:blip>
          <a:srcRect t="28155" r="24494"/>
          <a:stretch/>
        </p:blipFill>
        <p:spPr>
          <a:xfrm>
            <a:off x="874450" y="2503450"/>
            <a:ext cx="2733025" cy="2200275"/>
          </a:xfrm>
          <a:prstGeom prst="rect">
            <a:avLst/>
          </a:prstGeom>
          <a:noFill/>
          <a:ln w="12700" cap="flat" cmpd="sng">
            <a:solidFill>
              <a:srgbClr val="B7B7B7"/>
            </a:solidFill>
            <a:prstDash val="solid"/>
            <a:miter lim="8000"/>
            <a:headEnd type="none" w="sm" len="sm"/>
            <a:tailEnd type="none" w="sm" len="sm"/>
          </a:ln>
        </p:spPr>
      </p:pic>
      <p:pic>
        <p:nvPicPr>
          <p:cNvPr id="191" name="Google Shape;191;p37"/>
          <p:cNvPicPr preferRelativeResize="0"/>
          <p:nvPr/>
        </p:nvPicPr>
        <p:blipFill rotWithShape="1">
          <a:blip r:embed="rId4">
            <a:alphaModFix/>
          </a:blip>
          <a:srcRect r="25777"/>
          <a:stretch/>
        </p:blipFill>
        <p:spPr>
          <a:xfrm>
            <a:off x="4379775" y="1809750"/>
            <a:ext cx="4256200" cy="1524000"/>
          </a:xfrm>
          <a:prstGeom prst="rect">
            <a:avLst/>
          </a:prstGeom>
          <a:noFill/>
          <a:ln w="12700" cap="flat" cmpd="sng">
            <a:solidFill>
              <a:srgbClr val="999999"/>
            </a:solidFill>
            <a:prstDash val="solid"/>
            <a:miter lim="8000"/>
            <a:headEnd type="none" w="sm" len="sm"/>
            <a:tailEnd type="none" w="sm" len="sm"/>
          </a:ln>
        </p:spPr>
      </p:pic>
      <p:sp>
        <p:nvSpPr>
          <p:cNvPr id="192" name="Google Shape;192;p37"/>
          <p:cNvSpPr txBox="1"/>
          <p:nvPr/>
        </p:nvSpPr>
        <p:spPr>
          <a:xfrm>
            <a:off x="333550" y="1360475"/>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sp>
        <p:nvSpPr>
          <p:cNvPr id="193" name="Google Shape;193;p37"/>
          <p:cNvSpPr txBox="1"/>
          <p:nvPr/>
        </p:nvSpPr>
        <p:spPr>
          <a:xfrm>
            <a:off x="333550" y="3303450"/>
            <a:ext cx="540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sp>
        <p:nvSpPr>
          <p:cNvPr id="194" name="Google Shape;194;p37"/>
          <p:cNvSpPr txBox="1"/>
          <p:nvPr/>
        </p:nvSpPr>
        <p:spPr>
          <a:xfrm>
            <a:off x="3838875" y="2271600"/>
            <a:ext cx="540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3.</a:t>
            </a:r>
            <a:endParaRPr sz="2700" b="1">
              <a:solidFill>
                <a:schemeClr val="accent5"/>
              </a:solidFill>
              <a:latin typeface="Exo 2"/>
              <a:ea typeface="Exo 2"/>
              <a:cs typeface="Exo 2"/>
              <a:sym typeface="Exo 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Create tf.data.Dataset</a:t>
            </a:r>
            <a:endParaRPr/>
          </a:p>
        </p:txBody>
      </p:sp>
      <p:sp>
        <p:nvSpPr>
          <p:cNvPr id="200" name="Google Shape;200;p38"/>
          <p:cNvSpPr txBox="1"/>
          <p:nvPr/>
        </p:nvSpPr>
        <p:spPr>
          <a:xfrm>
            <a:off x="333550" y="1360475"/>
            <a:ext cx="438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1.</a:t>
            </a:r>
            <a:endParaRPr sz="2700" b="1">
              <a:solidFill>
                <a:schemeClr val="accent5"/>
              </a:solidFill>
              <a:latin typeface="Exo 2"/>
              <a:ea typeface="Exo 2"/>
              <a:cs typeface="Exo 2"/>
              <a:sym typeface="Exo 2"/>
            </a:endParaRPr>
          </a:p>
        </p:txBody>
      </p:sp>
      <p:sp>
        <p:nvSpPr>
          <p:cNvPr id="201" name="Google Shape;201;p38"/>
          <p:cNvSpPr txBox="1"/>
          <p:nvPr/>
        </p:nvSpPr>
        <p:spPr>
          <a:xfrm>
            <a:off x="4166900" y="2912350"/>
            <a:ext cx="540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chemeClr val="accent5"/>
                </a:solidFill>
                <a:latin typeface="Exo 2"/>
                <a:ea typeface="Exo 2"/>
                <a:cs typeface="Exo 2"/>
                <a:sym typeface="Exo 2"/>
              </a:rPr>
              <a:t>2.</a:t>
            </a:r>
            <a:endParaRPr sz="2700" b="1">
              <a:solidFill>
                <a:schemeClr val="accent5"/>
              </a:solidFill>
              <a:latin typeface="Exo 2"/>
              <a:ea typeface="Exo 2"/>
              <a:cs typeface="Exo 2"/>
              <a:sym typeface="Exo 2"/>
            </a:endParaRPr>
          </a:p>
        </p:txBody>
      </p:sp>
      <p:pic>
        <p:nvPicPr>
          <p:cNvPr id="202" name="Google Shape;202;p38"/>
          <p:cNvPicPr preferRelativeResize="0"/>
          <p:nvPr/>
        </p:nvPicPr>
        <p:blipFill rotWithShape="1">
          <a:blip r:embed="rId3">
            <a:alphaModFix/>
          </a:blip>
          <a:srcRect r="52525"/>
          <a:stretch/>
        </p:blipFill>
        <p:spPr>
          <a:xfrm>
            <a:off x="1018075" y="923925"/>
            <a:ext cx="2238300" cy="1647825"/>
          </a:xfrm>
          <a:prstGeom prst="rect">
            <a:avLst/>
          </a:prstGeom>
          <a:noFill/>
          <a:ln w="12700" cap="flat" cmpd="sng">
            <a:solidFill>
              <a:srgbClr val="B7B7B7"/>
            </a:solidFill>
            <a:prstDash val="solid"/>
            <a:miter lim="8000"/>
            <a:headEnd type="none" w="sm" len="sm"/>
            <a:tailEnd type="none" w="sm" len="sm"/>
          </a:ln>
        </p:spPr>
      </p:pic>
      <p:pic>
        <p:nvPicPr>
          <p:cNvPr id="203" name="Google Shape;203;p38"/>
          <p:cNvPicPr preferRelativeResize="0"/>
          <p:nvPr/>
        </p:nvPicPr>
        <p:blipFill>
          <a:blip r:embed="rId4">
            <a:alphaModFix/>
          </a:blip>
          <a:stretch>
            <a:fillRect/>
          </a:stretch>
        </p:blipFill>
        <p:spPr>
          <a:xfrm>
            <a:off x="4707800" y="1442675"/>
            <a:ext cx="3797230" cy="3539650"/>
          </a:xfrm>
          <a:prstGeom prst="rect">
            <a:avLst/>
          </a:prstGeom>
          <a:noFill/>
          <a:ln w="12700" cap="flat" cmpd="sng">
            <a:solidFill>
              <a:srgbClr val="B7B7B7"/>
            </a:solidFill>
            <a:prstDash val="solid"/>
            <a:miter lim="8000"/>
            <a:headEnd type="none" w="sm" len="sm"/>
            <a:tailEnd type="none" w="sm" len="sm"/>
          </a:ln>
        </p:spPr>
      </p:pic>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2338</Words>
  <Application>Microsoft Office PowerPoint</Application>
  <PresentationFormat>On-screen Show (16:9)</PresentationFormat>
  <Paragraphs>521</Paragraphs>
  <Slides>73</Slides>
  <Notes>73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Exo 2</vt:lpstr>
      <vt:lpstr>Roboto Condensed Light</vt:lpstr>
      <vt:lpstr>Nunito Light</vt:lpstr>
      <vt:lpstr>Times New Roman</vt:lpstr>
      <vt:lpstr>Fira Sans Extra Condensed Medium</vt:lpstr>
      <vt:lpstr>Exo 2 Light</vt:lpstr>
      <vt:lpstr>Roboto Condensed</vt:lpstr>
      <vt:lpstr>Arial</vt:lpstr>
      <vt:lpstr>Tech Newsletter XL by Slidesgo</vt:lpstr>
      <vt:lpstr>Image Classification of 100 sports</vt:lpstr>
      <vt:lpstr>Group Members</vt:lpstr>
      <vt:lpstr>About The Dataset Pre-processing Methods Research methodology and Models Initialization, Training, and Tuning of Hyperparameters Performance evaluation, comparison, and discussion on the results Conclusion and Future Enhancements</vt:lpstr>
      <vt:lpstr>Introduction</vt:lpstr>
      <vt:lpstr>About The Dataset</vt:lpstr>
      <vt:lpstr>Pre-processing Methods</vt:lpstr>
      <vt:lpstr>Crucial Libraries Used </vt:lpstr>
      <vt:lpstr>Import Dataset</vt:lpstr>
      <vt:lpstr>Create tf.data.Dataset</vt:lpstr>
      <vt:lpstr>Create tf.data.Dataset</vt:lpstr>
      <vt:lpstr>Class Distribution</vt:lpstr>
      <vt:lpstr>Class Distribution</vt:lpstr>
      <vt:lpstr>Class Distribution</vt:lpstr>
      <vt:lpstr>Class Distribution</vt:lpstr>
      <vt:lpstr>Class Distribution</vt:lpstr>
      <vt:lpstr>Class Distribution</vt:lpstr>
      <vt:lpstr>Displaying Images from the Datasets</vt:lpstr>
      <vt:lpstr>Displaying Images from the Datasets</vt:lpstr>
      <vt:lpstr>Displaying Images from the Datasets</vt:lpstr>
      <vt:lpstr>Research methodology and Models</vt:lpstr>
      <vt:lpstr>Transfer Learning </vt:lpstr>
      <vt:lpstr>Transfer Learning </vt:lpstr>
      <vt:lpstr>Transfer Learning </vt:lpstr>
      <vt:lpstr>Transfer Learning </vt:lpstr>
      <vt:lpstr>Transfer Learning </vt:lpstr>
      <vt:lpstr>Transfer Learning </vt:lpstr>
      <vt:lpstr>Transfer Learning </vt:lpstr>
      <vt:lpstr>Transfer Learning : MobileNetV2 </vt:lpstr>
      <vt:lpstr>Transfer Learning : MobileNetV2 </vt:lpstr>
      <vt:lpstr>Transfer Learning : MobileNetV2 </vt:lpstr>
      <vt:lpstr>Transfer Learning : MobileNetV2 </vt:lpstr>
      <vt:lpstr>Transfer Learning : MobileNetV2 </vt:lpstr>
      <vt:lpstr>Transfer Learning : MobileNetV2 </vt:lpstr>
      <vt:lpstr>Transfer Learning : VGG19 </vt:lpstr>
      <vt:lpstr>Transfer Learning : VGG19 </vt:lpstr>
      <vt:lpstr>Transfer Learning : VGG19 </vt:lpstr>
      <vt:lpstr>Transfer Learning : VGG19 </vt:lpstr>
      <vt:lpstr>Transfer Learning : VGG19 </vt:lpstr>
      <vt:lpstr>Transfer Learning : ResNet101V2</vt:lpstr>
      <vt:lpstr>Transfer Learning : ResNet101V2</vt:lpstr>
      <vt:lpstr>Transfer Learning : ResNet101V2</vt:lpstr>
      <vt:lpstr>Transfer Learning : ResNet101V2</vt:lpstr>
      <vt:lpstr>Transfer Learning : ResNet101V2</vt:lpstr>
      <vt:lpstr>Convolutional Neural Network (CNN)</vt:lpstr>
      <vt:lpstr>Convolutional Neural Network (CNN)</vt:lpstr>
      <vt:lpstr>Convolutional Neural Network (CNN)</vt:lpstr>
      <vt:lpstr>Convolutional Neural Network (CNN)</vt:lpstr>
      <vt:lpstr>Convolutional Neural Network (CNN)</vt:lpstr>
      <vt:lpstr>Convolutional Neural Network (CNN)</vt:lpstr>
      <vt:lpstr>Convolutional Neural Network (CNN)</vt:lpstr>
      <vt:lpstr>Convolutional Neural Network (CNN)</vt:lpstr>
      <vt:lpstr>Convolutional Neural Network (CNN)</vt:lpstr>
      <vt:lpstr>Comparison Between Models</vt:lpstr>
      <vt:lpstr>Initialization, Training, and Tuning of Hyperparameters</vt:lpstr>
      <vt:lpstr>Transfer Learning : MobileNetV2</vt:lpstr>
      <vt:lpstr>Transfer Learning : MobileNetV2</vt:lpstr>
      <vt:lpstr>Transfer Learning : VGG19</vt:lpstr>
      <vt:lpstr>Transfer Learning : VGG19</vt:lpstr>
      <vt:lpstr>Transfer Learning : ResNet101V2</vt:lpstr>
      <vt:lpstr>Transfer Learning : ResNet101V2</vt:lpstr>
      <vt:lpstr>Convolutional Neural Network (CNN)</vt:lpstr>
      <vt:lpstr>Convolutional Neural Network (CNN)</vt:lpstr>
      <vt:lpstr>Performance evaluation, comparison, and discussion on the results</vt:lpstr>
      <vt:lpstr>Comparison of the Machine Learning Models : Transfer Learning</vt:lpstr>
      <vt:lpstr>Comparison of the Machine Learning Models : Transfer Learning  </vt:lpstr>
      <vt:lpstr>Comparison of the Machine Learning Models : CNN  </vt:lpstr>
      <vt:lpstr>Comparing transfer learning and convolutional neural networks</vt:lpstr>
      <vt:lpstr>Comparison on the results of other researchers :  Pavan kalyan  </vt:lpstr>
      <vt:lpstr>Comparison on the results of other researchers :  Prashant Brahmbhatt</vt:lpstr>
      <vt:lpstr>Comparison on the results of other researchers :  Prashant Brahmbhatt</vt:lpstr>
      <vt:lpstr>Comparison on the results of other researchers :  Hamza Manssor</vt:lpstr>
      <vt:lpstr>Conclusion and Future Enhancements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of 100 sports</dc:title>
  <cp:lastModifiedBy>ayatabdulaziz.qi@gmail.com</cp:lastModifiedBy>
  <cp:revision>9</cp:revision>
  <dcterms:modified xsi:type="dcterms:W3CDTF">2022-05-09T19:36:04Z</dcterms:modified>
</cp:coreProperties>
</file>